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4" r:id="rId2"/>
    <p:sldMasterId id="2147483831" r:id="rId3"/>
    <p:sldMasterId id="2147483762" r:id="rId4"/>
  </p:sldMasterIdLst>
  <p:notesMasterIdLst>
    <p:notesMasterId r:id="rId38"/>
  </p:notesMasterIdLst>
  <p:handoutMasterIdLst>
    <p:handoutMasterId r:id="rId39"/>
  </p:handoutMasterIdLst>
  <p:sldIdLst>
    <p:sldId id="737" r:id="rId5"/>
    <p:sldId id="815" r:id="rId6"/>
    <p:sldId id="842" r:id="rId7"/>
    <p:sldId id="849" r:id="rId8"/>
    <p:sldId id="853" r:id="rId9"/>
    <p:sldId id="859" r:id="rId10"/>
    <p:sldId id="860" r:id="rId11"/>
    <p:sldId id="861" r:id="rId12"/>
    <p:sldId id="862" r:id="rId13"/>
    <p:sldId id="863" r:id="rId14"/>
    <p:sldId id="864" r:id="rId15"/>
    <p:sldId id="843" r:id="rId16"/>
    <p:sldId id="830" r:id="rId17"/>
    <p:sldId id="835" r:id="rId18"/>
    <p:sldId id="824" r:id="rId19"/>
    <p:sldId id="826" r:id="rId20"/>
    <p:sldId id="827" r:id="rId21"/>
    <p:sldId id="846" r:id="rId22"/>
    <p:sldId id="848" r:id="rId23"/>
    <p:sldId id="829" r:id="rId24"/>
    <p:sldId id="834" r:id="rId25"/>
    <p:sldId id="851" r:id="rId26"/>
    <p:sldId id="825" r:id="rId27"/>
    <p:sldId id="828" r:id="rId28"/>
    <p:sldId id="832" r:id="rId29"/>
    <p:sldId id="831" r:id="rId30"/>
    <p:sldId id="845" r:id="rId31"/>
    <p:sldId id="837" r:id="rId32"/>
    <p:sldId id="838" r:id="rId33"/>
    <p:sldId id="840" r:id="rId34"/>
    <p:sldId id="839" r:id="rId35"/>
    <p:sldId id="844" r:id="rId36"/>
    <p:sldId id="74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A7638EB-D15D-4E8B-8288-1EC5FB5BE2C4}">
          <p14:sldIdLst>
            <p14:sldId id="737"/>
            <p14:sldId id="815"/>
            <p14:sldId id="842"/>
            <p14:sldId id="849"/>
            <p14:sldId id="853"/>
            <p14:sldId id="859"/>
            <p14:sldId id="860"/>
            <p14:sldId id="861"/>
            <p14:sldId id="862"/>
            <p14:sldId id="863"/>
            <p14:sldId id="864"/>
            <p14:sldId id="843"/>
            <p14:sldId id="830"/>
            <p14:sldId id="835"/>
            <p14:sldId id="824"/>
            <p14:sldId id="826"/>
            <p14:sldId id="827"/>
            <p14:sldId id="846"/>
            <p14:sldId id="848"/>
            <p14:sldId id="829"/>
            <p14:sldId id="834"/>
            <p14:sldId id="851"/>
            <p14:sldId id="825"/>
            <p14:sldId id="828"/>
            <p14:sldId id="832"/>
            <p14:sldId id="831"/>
            <p14:sldId id="845"/>
            <p14:sldId id="837"/>
            <p14:sldId id="838"/>
            <p14:sldId id="840"/>
            <p14:sldId id="839"/>
            <p14:sldId id="844"/>
            <p14:sldId id="7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guide id="4" orient="horz" pos="4319">
          <p15:clr>
            <a:srgbClr val="A4A3A4"/>
          </p15:clr>
        </p15:guide>
        <p15:guide id="5">
          <p15:clr>
            <a:srgbClr val="A4A3A4"/>
          </p15:clr>
        </p15:guide>
        <p15:guide id="6" pos="7679">
          <p15:clr>
            <a:srgbClr val="A4A3A4"/>
          </p15:clr>
        </p15:guide>
        <p15:guide id="7" orient="horz" pos="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EF"/>
    <a:srgbClr val="A6A6A6"/>
    <a:srgbClr val="909090"/>
    <a:srgbClr val="0372B6"/>
    <a:srgbClr val="373737"/>
    <a:srgbClr val="FAFAFA"/>
    <a:srgbClr val="FFCE0A"/>
    <a:srgbClr val="000000"/>
    <a:srgbClr val="C9001C"/>
    <a:srgbClr val="E78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08" autoAdjust="0"/>
    <p:restoredTop sz="94406" autoAdjust="0"/>
  </p:normalViewPr>
  <p:slideViewPr>
    <p:cSldViewPr snapToGrid="0" snapToObjects="1">
      <p:cViewPr varScale="1">
        <p:scale>
          <a:sx n="57" d="100"/>
          <a:sy n="57" d="100"/>
        </p:scale>
        <p:origin x="78" y="348"/>
      </p:cViewPr>
      <p:guideLst>
        <p:guide orient="horz" pos="2160"/>
        <p:guide pos="3840"/>
        <p:guide orient="horz"/>
        <p:guide orient="horz" pos="4319"/>
        <p:guide/>
        <p:guide pos="7679"/>
        <p:guide orient="horz" pos="864"/>
      </p:guideLst>
    </p:cSldViewPr>
  </p:slideViewPr>
  <p:notesTextViewPr>
    <p:cViewPr>
      <p:scale>
        <a:sx n="3" d="2"/>
        <a:sy n="3" d="2"/>
      </p:scale>
      <p:origin x="0" y="0"/>
    </p:cViewPr>
  </p:notesTextViewPr>
  <p:sorterViewPr>
    <p:cViewPr>
      <p:scale>
        <a:sx n="84" d="100"/>
        <a:sy n="84" d="100"/>
      </p:scale>
      <p:origin x="0" y="-14688"/>
    </p:cViewPr>
  </p:sorterViewPr>
  <p:notesViewPr>
    <p:cSldViewPr snapToGrid="0" snapToObjects="1">
      <p:cViewPr varScale="1">
        <p:scale>
          <a:sx n="83" d="100"/>
          <a:sy n="83" d="100"/>
        </p:scale>
        <p:origin x="3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92E703-A0FB-324A-9233-499A097369D7}" type="datetimeFigureOut">
              <a:rPr lang="en-US" smtClean="0"/>
              <a:pPr/>
              <a:t>4/4/2019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935-0A2F-C945-958F-4257A96BBFE5}" type="slidenum">
              <a:rPr lang="en-US" smtClean="0"/>
              <a:pPr/>
              <a:t>‹#›</a:t>
            </a:fld>
            <a:endParaRPr lang="en-US" dirty="0"/>
          </a:p>
        </p:txBody>
      </p:sp>
    </p:spTree>
    <p:extLst>
      <p:ext uri="{BB962C8B-B14F-4D97-AF65-F5344CB8AC3E}">
        <p14:creationId xmlns:p14="http://schemas.microsoft.com/office/powerpoint/2010/main" val="1024661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9405F-DD26-0942-89CC-3DBB1715735C}" type="datetimeFigureOut">
              <a:rPr lang="en-US" smtClean="0"/>
              <a:pPr/>
              <a:t>4/4/2019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B03C8-3250-324B-8E03-A3C9ACFB6343}" type="slidenum">
              <a:rPr lang="en-US" smtClean="0"/>
              <a:pPr/>
              <a:t>‹#›</a:t>
            </a:fld>
            <a:endParaRPr lang="en-US" dirty="0"/>
          </a:p>
        </p:txBody>
      </p:sp>
    </p:spTree>
    <p:extLst>
      <p:ext uri="{BB962C8B-B14F-4D97-AF65-F5344CB8AC3E}">
        <p14:creationId xmlns:p14="http://schemas.microsoft.com/office/powerpoint/2010/main" val="14752604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ODY_Title-Subtitle">
    <p:spTree>
      <p:nvGrpSpPr>
        <p:cNvPr id="1" name=""/>
        <p:cNvGrpSpPr/>
        <p:nvPr/>
      </p:nvGrpSpPr>
      <p:grpSpPr>
        <a:xfrm>
          <a:off x="0" y="0"/>
          <a:ext cx="0" cy="0"/>
          <a:chOff x="0" y="0"/>
          <a:chExt cx="0" cy="0"/>
        </a:xfrm>
      </p:grpSpPr>
      <p:sp>
        <p:nvSpPr>
          <p:cNvPr id="4" name="Content Placeholder 6"/>
          <p:cNvSpPr>
            <a:spLocks noGrp="1"/>
          </p:cNvSpPr>
          <p:nvPr>
            <p:ph sz="quarter" idx="11" hasCustomPrompt="1"/>
          </p:nvPr>
        </p:nvSpPr>
        <p:spPr>
          <a:xfrm>
            <a:off x="85061" y="669720"/>
            <a:ext cx="11430000" cy="384660"/>
          </a:xfrm>
          <a:noFill/>
        </p:spPr>
        <p:txBody>
          <a:bodyPr vert="horz" wrap="square" lIns="118872" tIns="45690" rIns="91440" bIns="45690" rtlCol="0">
            <a:spAutoFit/>
          </a:bodyPr>
          <a:lstStyle>
            <a:lvl1pPr marL="0" algn="l" defTabSz="456924" rtl="0" eaLnBrk="1" latinLnBrk="0" hangingPunct="1">
              <a:buNone/>
              <a:defRPr lang="en-US" sz="2000" b="0" i="0" kern="1200" cap="none" baseline="0" dirty="0" smtClean="0">
                <a:solidFill>
                  <a:srgbClr val="2B9CD8"/>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smtClean="0"/>
              <a:t>Click to edit master subtitle styles</a:t>
            </a:r>
            <a:endParaRPr lang="en-US" dirty="0"/>
          </a:p>
        </p:txBody>
      </p:sp>
      <p:sp>
        <p:nvSpPr>
          <p:cNvPr id="5" name="Title 8"/>
          <p:cNvSpPr>
            <a:spLocks noGrp="1"/>
          </p:cNvSpPr>
          <p:nvPr>
            <p:ph type="title" hasCustomPrompt="1"/>
          </p:nvPr>
        </p:nvSpPr>
        <p:spPr>
          <a:xfrm>
            <a:off x="1412358" y="0"/>
            <a:ext cx="10689331" cy="517444"/>
          </a:xfrm>
          <a:ln>
            <a:noFill/>
          </a:ln>
        </p:spPr>
        <p:txBody>
          <a:bodyPr anchor="ctr"/>
          <a:lstStyle>
            <a:lvl1pPr>
              <a:defRPr sz="2000" b="1">
                <a:solidFill>
                  <a:schemeClr val="tx1"/>
                </a:solidFill>
                <a:latin typeface="XFINITY WStandard" charset="0"/>
                <a:ea typeface="XFINITY WStandard" charset="0"/>
                <a:cs typeface="XFINITY WStandard"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12935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Subtitle">
    <p:spTree>
      <p:nvGrpSpPr>
        <p:cNvPr id="1" name=""/>
        <p:cNvGrpSpPr/>
        <p:nvPr/>
      </p:nvGrpSpPr>
      <p:grpSpPr>
        <a:xfrm>
          <a:off x="0" y="0"/>
          <a:ext cx="0" cy="0"/>
          <a:chOff x="0" y="0"/>
          <a:chExt cx="0" cy="0"/>
        </a:xfrm>
      </p:grpSpPr>
      <p:sp>
        <p:nvSpPr>
          <p:cNvPr id="8" name="Content Placeholder 6"/>
          <p:cNvSpPr>
            <a:spLocks noGrp="1"/>
          </p:cNvSpPr>
          <p:nvPr>
            <p:ph sz="quarter" idx="11" hasCustomPrompt="1"/>
          </p:nvPr>
        </p:nvSpPr>
        <p:spPr>
          <a:xfrm>
            <a:off x="381000" y="1050034"/>
            <a:ext cx="11430000" cy="384660"/>
          </a:xfrm>
          <a:noFill/>
        </p:spPr>
        <p:txBody>
          <a:bodyPr vert="horz" wrap="square" lIns="118872" tIns="45690" rIns="91440" bIns="45690" rtlCol="0">
            <a:spAutoFit/>
          </a:bodyPr>
          <a:lstStyle>
            <a:lvl1pPr marL="0" algn="l" defTabSz="456924" rtl="0" eaLnBrk="1" latinLnBrk="0" hangingPunct="1">
              <a:buNone/>
              <a:defRPr lang="en-US" sz="2000" b="0" i="0" kern="1200" cap="all" baseline="0" dirty="0" smtClean="0">
                <a:solidFill>
                  <a:schemeClr val="accent1"/>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9" name="Title 8"/>
          <p:cNvSpPr>
            <a:spLocks noGrp="1"/>
          </p:cNvSpPr>
          <p:nvPr>
            <p:ph type="title"/>
          </p:nvPr>
        </p:nvSpPr>
        <p:spPr>
          <a:xfrm>
            <a:off x="381000" y="405873"/>
            <a:ext cx="11430000" cy="701731"/>
          </a:xfrm>
        </p:spPr>
        <p:txBody>
          <a:bodyPr/>
          <a:lstStyle>
            <a:lvl1pPr>
              <a:defRPr sz="3600"/>
            </a:lvl1pPr>
          </a:lstStyle>
          <a:p>
            <a:r>
              <a:rPr lang="en-US" dirty="0"/>
              <a:t>Click to edit Master title style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VER_Blu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0955" cy="6859127"/>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677" y="5625193"/>
            <a:ext cx="2268006" cy="647020"/>
          </a:xfrm>
          <a:prstGeom prst="rect">
            <a:avLst/>
          </a:prstGeom>
        </p:spPr>
      </p:pic>
      <p:sp>
        <p:nvSpPr>
          <p:cNvPr id="12" name="Rectangle 11"/>
          <p:cNvSpPr/>
          <p:nvPr userDrawn="1"/>
        </p:nvSpPr>
        <p:spPr>
          <a:xfrm>
            <a:off x="567692" y="6446175"/>
            <a:ext cx="198483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Synchronoss Confidential &amp; Proprietary</a:t>
            </a:r>
          </a:p>
        </p:txBody>
      </p:sp>
      <p:sp>
        <p:nvSpPr>
          <p:cNvPr id="14" name="Content Placeholder 18"/>
          <p:cNvSpPr>
            <a:spLocks noGrp="1"/>
          </p:cNvSpPr>
          <p:nvPr>
            <p:ph sz="quarter" idx="17" hasCustomPrompt="1"/>
          </p:nvPr>
        </p:nvSpPr>
        <p:spPr>
          <a:xfrm>
            <a:off x="441552" y="799872"/>
            <a:ext cx="6087836" cy="392114"/>
          </a:xfrm>
        </p:spPr>
        <p:txBody>
          <a:bodyPr>
            <a:normAutofit/>
          </a:bodyPr>
          <a:lstStyle>
            <a:lvl1pPr marL="0" indent="0">
              <a:buNone/>
              <a:defRPr sz="1800">
                <a:solidFill>
                  <a:schemeClr val="bg1"/>
                </a:solidFill>
              </a:defRPr>
            </a:lvl1pPr>
          </a:lstStyle>
          <a:p>
            <a:pPr lvl="0"/>
            <a:r>
              <a:rPr lang="en-US" dirty="0"/>
              <a:t>CLICK TO EDIT MASTER TITLE STYLE</a:t>
            </a:r>
          </a:p>
        </p:txBody>
      </p:sp>
      <p:sp>
        <p:nvSpPr>
          <p:cNvPr id="18" name="Title 6"/>
          <p:cNvSpPr>
            <a:spLocks noGrp="1"/>
          </p:cNvSpPr>
          <p:nvPr>
            <p:ph type="title" hasCustomPrompt="1"/>
          </p:nvPr>
        </p:nvSpPr>
        <p:spPr>
          <a:xfrm>
            <a:off x="439240" y="1181356"/>
            <a:ext cx="5547223" cy="1047494"/>
          </a:xfrm>
        </p:spPr>
        <p:txBody>
          <a:bodyPr/>
          <a:lstStyle>
            <a:lvl1pPr>
              <a:defRPr sz="3200">
                <a:solidFill>
                  <a:schemeClr val="bg1"/>
                </a:solidFill>
              </a:defRPr>
            </a:lvl1pPr>
          </a:lstStyle>
          <a:p>
            <a:r>
              <a:rPr lang="en-US" dirty="0"/>
              <a:t>CLICK TO EDIT MASTER TITLE STYLE</a:t>
            </a:r>
          </a:p>
        </p:txBody>
      </p:sp>
      <p:sp>
        <p:nvSpPr>
          <p:cNvPr id="19" name="Content Placeholder 6"/>
          <p:cNvSpPr>
            <a:spLocks noGrp="1"/>
          </p:cNvSpPr>
          <p:nvPr>
            <p:ph sz="quarter" idx="12" hasCustomPrompt="1"/>
          </p:nvPr>
        </p:nvSpPr>
        <p:spPr>
          <a:xfrm>
            <a:off x="439240" y="2257199"/>
            <a:ext cx="6175873" cy="355421"/>
          </a:xfrm>
          <a:noFill/>
        </p:spPr>
        <p:txBody>
          <a:bodyPr vert="horz" wrap="square" lIns="118872" tIns="45690" rIns="91440" bIns="45690" rtlCol="0">
            <a:spAutoFit/>
          </a:bodyPr>
          <a:lstStyle>
            <a:lvl1pPr marL="0" algn="l" defTabSz="456924" rtl="0" eaLnBrk="1" latinLnBrk="0" hangingPunct="1">
              <a:buNone/>
              <a:defRPr lang="en-US" sz="1800" b="1" i="0" kern="1200" cap="none" spc="50" baseline="0" dirty="0" smtClean="0">
                <a:solidFill>
                  <a:schemeClr val="bg1"/>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20" name="Text Placeholder 2"/>
          <p:cNvSpPr>
            <a:spLocks noGrp="1"/>
          </p:cNvSpPr>
          <p:nvPr>
            <p:ph type="body" sz="quarter" idx="18" hasCustomPrompt="1"/>
          </p:nvPr>
        </p:nvSpPr>
        <p:spPr>
          <a:xfrm>
            <a:off x="442913" y="3643313"/>
            <a:ext cx="3028950" cy="1400175"/>
          </a:xfrm>
        </p:spPr>
        <p:txBody>
          <a:bodyPr>
            <a:noAutofit/>
          </a:bodyPr>
          <a:lstStyle>
            <a:lvl1pPr marL="0" indent="0">
              <a:lnSpc>
                <a:spcPct val="100000"/>
              </a:lnSpc>
              <a:buNone/>
              <a:defRPr sz="1600">
                <a:solidFill>
                  <a:schemeClr val="bg1"/>
                </a:solidFill>
              </a:defRPr>
            </a:lvl1pPr>
            <a:lvl2pPr marL="3556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Presenter Name</a:t>
            </a:r>
            <a:br>
              <a:rPr lang="en-US" dirty="0"/>
            </a:br>
            <a:r>
              <a:rPr lang="en-US" dirty="0"/>
              <a:t>Presenter Title</a:t>
            </a:r>
            <a:br>
              <a:rPr lang="en-US" dirty="0"/>
            </a:br>
            <a:r>
              <a:rPr lang="en-US" dirty="0"/>
              <a:t>Date</a:t>
            </a:r>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DIVIDER-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0"/>
            <a:ext cx="12190949" cy="6859123"/>
          </a:xfrm>
          <a:prstGeom prst="rect">
            <a:avLst/>
          </a:prstGeom>
        </p:spPr>
      </p:pic>
      <p:sp>
        <p:nvSpPr>
          <p:cNvPr id="2" name="Title 1"/>
          <p:cNvSpPr>
            <a:spLocks noGrp="1"/>
          </p:cNvSpPr>
          <p:nvPr>
            <p:ph type="title" hasCustomPrompt="1"/>
          </p:nvPr>
        </p:nvSpPr>
        <p:spPr>
          <a:xfrm>
            <a:off x="406252" y="4442520"/>
            <a:ext cx="3772343" cy="1192736"/>
          </a:xfrm>
        </p:spPr>
        <p:txBody>
          <a:bodyPr/>
          <a:lstStyle>
            <a:lvl1pPr>
              <a:defRPr sz="4400">
                <a:solidFill>
                  <a:schemeClr val="accent3"/>
                </a:solidFill>
              </a:defRPr>
            </a:lvl1pPr>
          </a:lstStyle>
          <a:p>
            <a:r>
              <a:rPr lang="en-US" dirty="0"/>
              <a:t>DIVIDER</a:t>
            </a:r>
            <a:br>
              <a:rPr lang="en-US" dirty="0"/>
            </a:br>
            <a:endParaRPr lang="en-US" dirty="0"/>
          </a:p>
        </p:txBody>
      </p:sp>
      <p:sp>
        <p:nvSpPr>
          <p:cNvPr id="8" name="Rectangle 7"/>
          <p:cNvSpPr/>
          <p:nvPr userDrawn="1"/>
        </p:nvSpPr>
        <p:spPr>
          <a:xfrm>
            <a:off x="567692" y="6459829"/>
            <a:ext cx="2773516" cy="207749"/>
          </a:xfrm>
          <a:prstGeom prst="rect">
            <a:avLst/>
          </a:prstGeom>
        </p:spPr>
        <p:txBody>
          <a:bodyPr wrap="none">
            <a:spAutoFit/>
          </a:bodyPr>
          <a:lstStyle/>
          <a:p>
            <a:r>
              <a:rPr lang="en-US" sz="750" dirty="0">
                <a:solidFill>
                  <a:srgbClr val="464646"/>
                </a:solidFill>
              </a:rPr>
              <a:t>© </a:t>
            </a:r>
            <a:r>
              <a:rPr lang="en-US" sz="750" dirty="0" smtClean="0">
                <a:solidFill>
                  <a:srgbClr val="464646"/>
                </a:solidFill>
              </a:rPr>
              <a:t>2019 </a:t>
            </a:r>
            <a:r>
              <a:rPr lang="en-US" sz="750" dirty="0">
                <a:solidFill>
                  <a:srgbClr val="464646"/>
                </a:solidFill>
              </a:rPr>
              <a:t>Synchronoss Technologies, Inc. All Rights Reserved.</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4967" y="6129954"/>
            <a:ext cx="2027913" cy="715854"/>
          </a:xfrm>
          <a:prstGeom prst="rect">
            <a:avLst/>
          </a:prstGeom>
        </p:spPr>
      </p:pic>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609600" y="1377245"/>
            <a:ext cx="9448800" cy="4793370"/>
          </a:xfrm>
          <a:prstGeom prst="rect">
            <a:avLst/>
          </a:prstGeom>
        </p:spPr>
        <p:txBody>
          <a:bodyPr/>
          <a:lstStyle>
            <a:lvl1pPr marL="457189" indent="-457189">
              <a:lnSpc>
                <a:spcPct val="100000"/>
              </a:lnSpc>
              <a:spcBef>
                <a:spcPts val="0"/>
              </a:spcBef>
              <a:spcAft>
                <a:spcPts val="300"/>
              </a:spcAft>
              <a:buFont typeface="Arial" panose="020B0604020202020204" pitchFamily="34" charset="0"/>
              <a:buChar char="•"/>
              <a:tabLst>
                <a:tab pos="452427" algn="l"/>
              </a:tabLst>
              <a:defRPr sz="2000" b="1"/>
            </a:lvl1pPr>
            <a:lvl2pPr>
              <a:lnSpc>
                <a:spcPct val="100000"/>
              </a:lnSpc>
              <a:spcBef>
                <a:spcPts val="0"/>
              </a:spcBef>
              <a:spcAft>
                <a:spcPts val="300"/>
              </a:spcAft>
              <a:defRPr sz="1800"/>
            </a:lvl2pPr>
            <a:lvl3pPr>
              <a:lnSpc>
                <a:spcPct val="100000"/>
              </a:lnSpc>
              <a:spcBef>
                <a:spcPts val="0"/>
              </a:spcBef>
              <a:spcAft>
                <a:spcPts val="300"/>
              </a:spcAft>
              <a:defRPr sz="1600"/>
            </a:lvl3pPr>
            <a:lvl4pPr>
              <a:lnSpc>
                <a:spcPct val="100000"/>
              </a:lnSpc>
              <a:spcBef>
                <a:spcPts val="0"/>
              </a:spcBef>
              <a:spcAft>
                <a:spcPts val="300"/>
              </a:spcAft>
              <a:defRPr sz="1400"/>
            </a:lvl4pPr>
            <a:lvl5pPr>
              <a:lnSpc>
                <a:spcPct val="100000"/>
              </a:lnSpc>
              <a:spcBef>
                <a:spcPts val="0"/>
              </a:spcBef>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auto">
          <a:xfrm>
            <a:off x="10058400" y="6414532"/>
            <a:ext cx="1219200" cy="228600"/>
          </a:xfrm>
          <a:prstGeom prst="rect">
            <a:avLst/>
          </a:prstGeom>
        </p:spPr>
        <p:txBody>
          <a:bodyPr/>
          <a:lstStyle/>
          <a:p>
            <a:r>
              <a:rPr lang="en-US" dirty="0"/>
              <a:t>Month 00, 0000</a:t>
            </a:r>
          </a:p>
        </p:txBody>
      </p:sp>
      <p:sp>
        <p:nvSpPr>
          <p:cNvPr id="6" name="Slide Number Placeholder 5"/>
          <p:cNvSpPr>
            <a:spLocks noGrp="1"/>
          </p:cNvSpPr>
          <p:nvPr>
            <p:ph type="sldNum" sz="quarter" idx="12"/>
          </p:nvPr>
        </p:nvSpPr>
        <p:spPr bwMode="auto">
          <a:xfrm>
            <a:off x="11277600" y="6414532"/>
            <a:ext cx="304800" cy="228600"/>
          </a:xfrm>
          <a:prstGeom prst="rect">
            <a:avLst/>
          </a:prstGeom>
        </p:spPr>
        <p:txBody>
          <a:bodyPr/>
          <a:lstStyle/>
          <a:p>
            <a:fld id="{E12D0507-9F86-7A45-BE8E-43760B9F92AA}" type="slidenum">
              <a:rPr lang="en-US" smtClean="0"/>
              <a:pPr/>
              <a:t>‹#›</a:t>
            </a:fld>
            <a:endParaRPr lang="en-US" dirty="0"/>
          </a:p>
        </p:txBody>
      </p:sp>
      <p:sp>
        <p:nvSpPr>
          <p:cNvPr id="5" name="Title 4"/>
          <p:cNvSpPr>
            <a:spLocks noGrp="1"/>
          </p:cNvSpPr>
          <p:nvPr>
            <p:ph type="title"/>
          </p:nvPr>
        </p:nvSpPr>
        <p:spPr>
          <a:xfrm>
            <a:off x="609600" y="505471"/>
            <a:ext cx="9448800" cy="685800"/>
          </a:xfrm>
          <a:prstGeom prst="rect">
            <a:avLst/>
          </a:prstGeom>
        </p:spPr>
        <p:txBody>
          <a:bodyPr/>
          <a:lstStyle>
            <a:lvl1pPr>
              <a:defRPr sz="3200"/>
            </a:lvl1pPr>
          </a:lstStyle>
          <a:p>
            <a:r>
              <a:rPr lang="en-US" dirty="0"/>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IVIDER-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495" b="10395"/>
          <a:stretch/>
        </p:blipFill>
        <p:spPr>
          <a:xfrm>
            <a:off x="-133350" y="0"/>
            <a:ext cx="12592050" cy="6858000"/>
          </a:xfrm>
          <a:prstGeom prst="rect">
            <a:avLst/>
          </a:prstGeom>
        </p:spPr>
      </p:pic>
      <p:sp>
        <p:nvSpPr>
          <p:cNvPr id="5" name="Right Triangle 4"/>
          <p:cNvSpPr/>
          <p:nvPr userDrawn="1"/>
        </p:nvSpPr>
        <p:spPr>
          <a:xfrm>
            <a:off x="-133350" y="2533650"/>
            <a:ext cx="18040350" cy="4349262"/>
          </a:xfrm>
          <a:prstGeom prst="r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8150" y="4219236"/>
            <a:ext cx="3786609" cy="723154"/>
          </a:xfrm>
        </p:spPr>
        <p:txBody>
          <a:bodyPr/>
          <a:lstStyle>
            <a:lvl1pPr>
              <a:defRPr sz="4400">
                <a:solidFill>
                  <a:schemeClr val="accent3"/>
                </a:solidFill>
              </a:defRPr>
            </a:lvl1pPr>
          </a:lstStyle>
          <a:p>
            <a:r>
              <a:rPr lang="en-US" dirty="0"/>
              <a:t>DIVIDER</a:t>
            </a:r>
            <a:br>
              <a:rPr lang="en-US" dirty="0"/>
            </a:b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0311" y="6091518"/>
            <a:ext cx="2027913" cy="715854"/>
          </a:xfrm>
          <a:prstGeom prst="rect">
            <a:avLst/>
          </a:prstGeom>
        </p:spPr>
      </p:pic>
      <p:sp>
        <p:nvSpPr>
          <p:cNvPr id="7" name="Rectangle 6"/>
          <p:cNvSpPr/>
          <p:nvPr userDrawn="1"/>
        </p:nvSpPr>
        <p:spPr>
          <a:xfrm>
            <a:off x="567692" y="6459829"/>
            <a:ext cx="2773516" cy="207749"/>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50" dirty="0">
                <a:solidFill>
                  <a:schemeClr val="tx1"/>
                </a:solidFill>
              </a:rPr>
              <a:t>© </a:t>
            </a:r>
            <a:r>
              <a:rPr lang="en-US" sz="750" dirty="0" smtClean="0">
                <a:solidFill>
                  <a:schemeClr val="tx1"/>
                </a:solidFill>
              </a:rPr>
              <a:t>2019 </a:t>
            </a:r>
            <a:r>
              <a:rPr lang="en-US" sz="750" dirty="0">
                <a:solidFill>
                  <a:schemeClr val="tx1"/>
                </a:solidFill>
              </a:rPr>
              <a:t>Synchronoss Technologies,</a:t>
            </a:r>
            <a:r>
              <a:rPr lang="en-US" sz="750" baseline="0" dirty="0">
                <a:solidFill>
                  <a:schemeClr val="tx1"/>
                </a:solidFill>
              </a:rPr>
              <a:t> Inc. </a:t>
            </a:r>
            <a:r>
              <a:rPr lang="en-US" sz="750" noProof="0" dirty="0">
                <a:solidFill>
                  <a:schemeClr val="tx1"/>
                </a:solidFill>
                <a:latin typeface="+mn-lt"/>
              </a:rPr>
              <a:t>All Rights Reserved.</a:t>
            </a:r>
          </a:p>
        </p:txBody>
      </p:sp>
    </p:spTree>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IVIDER-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857"/>
            <a:ext cx="12187903" cy="6857410"/>
          </a:xfrm>
          <a:prstGeom prst="rect">
            <a:avLst/>
          </a:prstGeom>
        </p:spPr>
      </p:pic>
      <p:sp>
        <p:nvSpPr>
          <p:cNvPr id="2" name="Title 1"/>
          <p:cNvSpPr>
            <a:spLocks noGrp="1"/>
          </p:cNvSpPr>
          <p:nvPr>
            <p:ph type="title" hasCustomPrompt="1"/>
          </p:nvPr>
        </p:nvSpPr>
        <p:spPr>
          <a:xfrm>
            <a:off x="406252" y="4442520"/>
            <a:ext cx="3772343" cy="1192736"/>
          </a:xfrm>
        </p:spPr>
        <p:txBody>
          <a:bodyPr/>
          <a:lstStyle>
            <a:lvl1pPr>
              <a:defRPr sz="4400">
                <a:solidFill>
                  <a:schemeClr val="accent3"/>
                </a:solidFill>
              </a:defRPr>
            </a:lvl1pPr>
          </a:lstStyle>
          <a:p>
            <a:r>
              <a:rPr lang="en-US" dirty="0"/>
              <a:t>DIVIDER</a:t>
            </a:r>
            <a:br>
              <a:rPr lang="en-US" dirty="0"/>
            </a:br>
            <a:endParaRPr lang="en-US" dirty="0"/>
          </a:p>
        </p:txBody>
      </p:sp>
      <p:sp>
        <p:nvSpPr>
          <p:cNvPr id="8" name="Rectangle 7"/>
          <p:cNvSpPr/>
          <p:nvPr userDrawn="1"/>
        </p:nvSpPr>
        <p:spPr>
          <a:xfrm>
            <a:off x="567692" y="6459829"/>
            <a:ext cx="2773516" cy="207749"/>
          </a:xfrm>
          <a:prstGeom prst="rect">
            <a:avLst/>
          </a:prstGeom>
        </p:spPr>
        <p:txBody>
          <a:bodyPr wrap="none">
            <a:spAutoFit/>
          </a:bodyPr>
          <a:lstStyle/>
          <a:p>
            <a:r>
              <a:rPr lang="en-US" sz="750" dirty="0">
                <a:solidFill>
                  <a:srgbClr val="464646"/>
                </a:solidFill>
              </a:rPr>
              <a:t>© 2017 Synchronoss Technologies, Inc. All Rights Reserved.</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4967" y="6129954"/>
            <a:ext cx="2027913" cy="715854"/>
          </a:xfrm>
          <a:prstGeom prst="rect">
            <a:avLst/>
          </a:prstGeom>
        </p:spPr>
      </p:pic>
    </p:spTree>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7628" b="7628"/>
          <a:stretch/>
        </p:blipFill>
        <p:spPr>
          <a:xfrm>
            <a:off x="0" y="-19050"/>
            <a:ext cx="12192000" cy="6896100"/>
          </a:xfrm>
          <a:prstGeom prst="rect">
            <a:avLst/>
          </a:prstGeom>
        </p:spPr>
      </p:pic>
      <p:sp>
        <p:nvSpPr>
          <p:cNvPr id="6" name="Right Triangle 5"/>
          <p:cNvSpPr/>
          <p:nvPr userDrawn="1"/>
        </p:nvSpPr>
        <p:spPr>
          <a:xfrm>
            <a:off x="0" y="2857500"/>
            <a:ext cx="14554200" cy="4000500"/>
          </a:xfrm>
          <a:prstGeom prst="rtTriangle">
            <a:avLst/>
          </a:prstGeom>
          <a:solidFill>
            <a:schemeClr val="bg1">
              <a:alpha val="84000"/>
            </a:schemeClr>
          </a:solidFill>
          <a:ln>
            <a:solidFill>
              <a:schemeClr val="bg1">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8150" y="4219236"/>
            <a:ext cx="3786609" cy="723154"/>
          </a:xfrm>
        </p:spPr>
        <p:txBody>
          <a:bodyPr/>
          <a:lstStyle>
            <a:lvl1pPr>
              <a:defRPr sz="4400">
                <a:solidFill>
                  <a:schemeClr val="accent3"/>
                </a:solidFill>
              </a:defRPr>
            </a:lvl1pPr>
          </a:lstStyle>
          <a:p>
            <a:r>
              <a:rPr lang="en-US" dirty="0"/>
              <a:t>DIVIDER</a:t>
            </a:r>
            <a:br>
              <a:rPr lang="en-US" dirty="0"/>
            </a:b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0311" y="6091518"/>
            <a:ext cx="2027913" cy="715854"/>
          </a:xfrm>
          <a:prstGeom prst="rect">
            <a:avLst/>
          </a:prstGeom>
        </p:spPr>
      </p:pic>
      <p:sp>
        <p:nvSpPr>
          <p:cNvPr id="7" name="Rectangle 6"/>
          <p:cNvSpPr/>
          <p:nvPr userDrawn="1"/>
        </p:nvSpPr>
        <p:spPr>
          <a:xfrm>
            <a:off x="567692" y="6459829"/>
            <a:ext cx="2773516" cy="207749"/>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50" dirty="0">
                <a:solidFill>
                  <a:schemeClr val="tx1"/>
                </a:solidFill>
              </a:rPr>
              <a:t>© 2017 Synchronoss Technologies,</a:t>
            </a:r>
            <a:r>
              <a:rPr lang="en-US" sz="750" baseline="0" dirty="0">
                <a:solidFill>
                  <a:schemeClr val="tx1"/>
                </a:solidFill>
              </a:rPr>
              <a:t> Inc. </a:t>
            </a:r>
            <a:r>
              <a:rPr lang="en-US" sz="750" noProof="0" dirty="0">
                <a:solidFill>
                  <a:schemeClr val="tx1"/>
                </a:solidFill>
                <a:latin typeface="+mn-lt"/>
              </a:rPr>
              <a:t>All Rights Reserved.</a:t>
            </a:r>
          </a:p>
        </p:txBody>
      </p:sp>
    </p:spTree>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Content Placeholder 6"/>
          <p:cNvSpPr>
            <a:spLocks noGrp="1"/>
          </p:cNvSpPr>
          <p:nvPr>
            <p:ph sz="quarter" idx="11" hasCustomPrompt="1"/>
          </p:nvPr>
        </p:nvSpPr>
        <p:spPr>
          <a:xfrm>
            <a:off x="381000" y="1047805"/>
            <a:ext cx="11430000" cy="384660"/>
          </a:xfrm>
          <a:noFill/>
        </p:spPr>
        <p:txBody>
          <a:bodyPr vert="horz" wrap="square" lIns="118872" tIns="45690" rIns="91440" bIns="45690" rtlCol="0">
            <a:spAutoFit/>
          </a:bodyPr>
          <a:lstStyle>
            <a:lvl1pPr marL="0" algn="l" defTabSz="456924" rtl="0" eaLnBrk="1" latinLnBrk="0" hangingPunct="1">
              <a:buNone/>
              <a:defRPr lang="en-US" sz="2000" b="0" i="0" kern="1200" cap="all" baseline="0" dirty="0" smtClean="0">
                <a:solidFill>
                  <a:schemeClr val="accent3"/>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9" name="Title 8"/>
          <p:cNvSpPr>
            <a:spLocks noGrp="1"/>
          </p:cNvSpPr>
          <p:nvPr>
            <p:ph type="title"/>
          </p:nvPr>
        </p:nvSpPr>
        <p:spPr>
          <a:xfrm>
            <a:off x="381000" y="394584"/>
            <a:ext cx="11430000" cy="701731"/>
          </a:xfrm>
        </p:spPr>
        <p:txBody>
          <a:bodyPr/>
          <a:lstStyle>
            <a:lvl1pPr>
              <a:defRPr sz="3600"/>
            </a:lvl1pPr>
          </a:lstStyle>
          <a:p>
            <a:r>
              <a:rPr lang="en-US" dirty="0"/>
              <a:t>Click to edit Master title style</a:t>
            </a:r>
          </a:p>
        </p:txBody>
      </p:sp>
      <p:sp>
        <p:nvSpPr>
          <p:cNvPr id="10" name="Content Placeholder 9"/>
          <p:cNvSpPr>
            <a:spLocks noGrp="1"/>
          </p:cNvSpPr>
          <p:nvPr>
            <p:ph sz="quarter" idx="12"/>
          </p:nvPr>
        </p:nvSpPr>
        <p:spPr>
          <a:xfrm>
            <a:off x="496888" y="1568450"/>
            <a:ext cx="11198225" cy="4524342"/>
          </a:xfrm>
        </p:spPr>
        <p:txBody>
          <a:bodyPr/>
          <a:lstStyle>
            <a:lvl1pPr>
              <a:lnSpc>
                <a:spcPct val="100000"/>
              </a:lnSpc>
              <a:spcBef>
                <a:spcPts val="0"/>
              </a:spcBef>
              <a:spcAft>
                <a:spcPts val="300"/>
              </a:spcAft>
              <a:defRPr sz="2000" b="1"/>
            </a:lvl1pPr>
            <a:lvl2pPr>
              <a:lnSpc>
                <a:spcPct val="100000"/>
              </a:lnSpc>
              <a:spcBef>
                <a:spcPts val="0"/>
              </a:spcBef>
              <a:spcAft>
                <a:spcPts val="300"/>
              </a:spcAft>
              <a:defRPr sz="1800"/>
            </a:lvl2pPr>
            <a:lvl3pPr>
              <a:lnSpc>
                <a:spcPct val="100000"/>
              </a:lnSpc>
              <a:spcBef>
                <a:spcPts val="0"/>
              </a:spcBef>
              <a:spcAft>
                <a:spcPts val="300"/>
              </a:spcAft>
              <a:defRPr sz="1600"/>
            </a:lvl3pPr>
            <a:lvl4pPr>
              <a:lnSpc>
                <a:spcPct val="100000"/>
              </a:lnSpc>
              <a:spcBef>
                <a:spcPts val="0"/>
              </a:spcBef>
              <a:spcAft>
                <a:spcPts val="300"/>
              </a:spcAft>
              <a:defRPr sz="1400"/>
            </a:lvl4pPr>
            <a:lvl5pPr>
              <a:lnSpc>
                <a:spcPct val="100000"/>
              </a:lnSpc>
              <a:spcBef>
                <a:spcPts val="0"/>
              </a:spcBef>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96390" y="6356350"/>
            <a:ext cx="2346823" cy="365125"/>
          </a:xfrm>
          <a:prstGeom prst="rect">
            <a:avLst/>
          </a:prstGeom>
        </p:spPr>
        <p:txBody>
          <a:bodyPr vert="horz" lIns="91440" tIns="45720" rIns="91440" bIns="45720" rtlCol="0" anchor="ctr"/>
          <a:lstStyle>
            <a:lvl1pPr algn="l">
              <a:defRPr sz="800">
                <a:solidFill>
                  <a:srgbClr val="464646"/>
                </a:solidFill>
              </a:defRPr>
            </a:lvl1pPr>
          </a:lstStyle>
          <a:p>
            <a:r>
              <a:rPr lang="en-US" dirty="0"/>
              <a:t>Synchronoss Confidential &amp; Proprietary</a:t>
            </a:r>
          </a:p>
        </p:txBody>
      </p:sp>
      <p:sp>
        <p:nvSpPr>
          <p:cNvPr id="7" name="Slide Number Placeholder 5"/>
          <p:cNvSpPr>
            <a:spLocks noGrp="1"/>
          </p:cNvSpPr>
          <p:nvPr>
            <p:ph type="sldNum" sz="quarter" idx="4"/>
          </p:nvPr>
        </p:nvSpPr>
        <p:spPr>
          <a:xfrm>
            <a:off x="10444164" y="6356350"/>
            <a:ext cx="1238250" cy="365125"/>
          </a:xfrm>
          <a:prstGeom prst="rect">
            <a:avLst/>
          </a:prstGeom>
        </p:spPr>
        <p:txBody>
          <a:bodyPr vert="horz" lIns="91440" tIns="45720" rIns="91440" bIns="45720" rtlCol="0" anchor="ctr"/>
          <a:lstStyle>
            <a:lvl1pPr algn="r">
              <a:defRPr sz="1000">
                <a:solidFill>
                  <a:srgbClr val="464646"/>
                </a:solidFill>
              </a:defRPr>
            </a:lvl1pPr>
          </a:lstStyle>
          <a:p>
            <a:fld id="{FDDD9320-6F26-E540-A8EC-A9C6CEA65C9C}" type="slidenum">
              <a:rPr lang="en-US" smtClean="0"/>
              <a:pPr/>
              <a:t>‹#›</a:t>
            </a:fld>
            <a:endParaRPr lang="en-US" dirty="0"/>
          </a:p>
        </p:txBody>
      </p:sp>
      <p:sp>
        <p:nvSpPr>
          <p:cNvPr id="16" name="Title 1"/>
          <p:cNvSpPr>
            <a:spLocks noGrp="1"/>
          </p:cNvSpPr>
          <p:nvPr>
            <p:ph type="title"/>
          </p:nvPr>
        </p:nvSpPr>
        <p:spPr>
          <a:xfrm>
            <a:off x="496390" y="475247"/>
            <a:ext cx="8342811" cy="728664"/>
          </a:xfrm>
          <a:prstGeom prst="rect">
            <a:avLst/>
          </a:prstGeom>
        </p:spPr>
        <p:txBody>
          <a:bodyPr/>
          <a:lstStyle/>
          <a:p>
            <a:r>
              <a:rPr lang="en-US" dirty="0"/>
              <a:t>Click to edit Master title style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VIDER-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252" y="4442520"/>
            <a:ext cx="3772343" cy="1192736"/>
          </a:xfrm>
        </p:spPr>
        <p:txBody>
          <a:bodyPr/>
          <a:lstStyle>
            <a:lvl1pPr>
              <a:defRPr sz="4400">
                <a:solidFill>
                  <a:schemeClr val="accent3"/>
                </a:solidFill>
              </a:defRPr>
            </a:lvl1pPr>
          </a:lstStyle>
          <a:p>
            <a:r>
              <a:rPr lang="en-US" dirty="0"/>
              <a:t>DIVIDER</a:t>
            </a:r>
            <a:br>
              <a:rPr lang="en-US" dirty="0"/>
            </a:br>
            <a:endParaRPr lang="en-US" dirty="0"/>
          </a:p>
        </p:txBody>
      </p:sp>
      <p:sp>
        <p:nvSpPr>
          <p:cNvPr id="8" name="Rectangle 7"/>
          <p:cNvSpPr/>
          <p:nvPr userDrawn="1"/>
        </p:nvSpPr>
        <p:spPr>
          <a:xfrm>
            <a:off x="567692" y="6459829"/>
            <a:ext cx="2773516" cy="207749"/>
          </a:xfrm>
          <a:prstGeom prst="rect">
            <a:avLst/>
          </a:prstGeom>
        </p:spPr>
        <p:txBody>
          <a:bodyPr wrap="none">
            <a:spAutoFit/>
          </a:bodyPr>
          <a:lstStyle/>
          <a:p>
            <a:r>
              <a:rPr lang="en-US" sz="750" dirty="0">
                <a:solidFill>
                  <a:srgbClr val="464646"/>
                </a:solidFill>
              </a:rPr>
              <a:t>© 2017 Synchronoss Technologies, Inc. All Rights Reserved.</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4967" y="6129954"/>
            <a:ext cx="2027913" cy="71585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9655"/>
            <a:ext cx="12199351" cy="7462808"/>
          </a:xfrm>
          <a:prstGeom prst="rect">
            <a:avLst/>
          </a:prstGeom>
        </p:spPr>
      </p:pic>
    </p:spTree>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ODY_Logo only">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LINE 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96390" y="6356350"/>
            <a:ext cx="2346823"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Synchronoss Confidential &amp; Proprietary</a:t>
            </a:r>
          </a:p>
        </p:txBody>
      </p:sp>
      <p:sp>
        <p:nvSpPr>
          <p:cNvPr id="7" name="Slide Number Placeholder 5"/>
          <p:cNvSpPr>
            <a:spLocks noGrp="1"/>
          </p:cNvSpPr>
          <p:nvPr>
            <p:ph type="sldNum" sz="quarter" idx="4"/>
          </p:nvPr>
        </p:nvSpPr>
        <p:spPr>
          <a:xfrm>
            <a:off x="10444164" y="6356350"/>
            <a:ext cx="12382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DD9320-6F26-E540-A8EC-A9C6CEA65C9C}" type="slidenum">
              <a:rPr lang="en-US" smtClean="0"/>
              <a:pPr/>
              <a:t>‹#›</a:t>
            </a:fld>
            <a:endParaRPr lang="en-US" dirty="0"/>
          </a:p>
        </p:txBody>
      </p:sp>
      <p:sp>
        <p:nvSpPr>
          <p:cNvPr id="11" name="Title 1"/>
          <p:cNvSpPr>
            <a:spLocks noGrp="1"/>
          </p:cNvSpPr>
          <p:nvPr>
            <p:ph type="title"/>
          </p:nvPr>
        </p:nvSpPr>
        <p:spPr>
          <a:xfrm>
            <a:off x="496390" y="475247"/>
            <a:ext cx="8342811" cy="728664"/>
          </a:xfrm>
          <a:prstGeom prst="rect">
            <a:avLst/>
          </a:prstGeom>
        </p:spPr>
        <p:txBody>
          <a:bodyPr/>
          <a:lstStyle/>
          <a:p>
            <a:r>
              <a:rPr lang="en-US" dirty="0"/>
              <a:t>Click to edit Master title style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pic>
        <p:nvPicPr>
          <p:cNvPr id="8" name="Picture 7" descr="iMac-Cinema-Monitor-Style-Mock-u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57" y="1175658"/>
            <a:ext cx="5617395" cy="4250453"/>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3F4F6"/>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2" name="Rectangle 1"/>
          <p:cNvSpPr/>
          <p:nvPr userDrawn="1"/>
        </p:nvSpPr>
        <p:spPr>
          <a:xfrm>
            <a:off x="0" y="0"/>
            <a:ext cx="12192000" cy="1085850"/>
          </a:xfrm>
          <a:prstGeom prst="rect">
            <a:avLst/>
          </a:prstGeom>
          <a:solidFill>
            <a:schemeClr val="bg1"/>
          </a:solidFill>
          <a:ln>
            <a:noFill/>
          </a:ln>
          <a:effectLst>
            <a:outerShdw blurRad="50800" dist="381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c-Cinema-Monitor-Style-Mock-u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9857" y="1580600"/>
            <a:ext cx="5617395" cy="4250453"/>
          </a:xfrm>
          <a:prstGeom prst="rect">
            <a:avLst/>
          </a:prstGeom>
        </p:spPr>
      </p:pic>
    </p:spTree>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B6EFED-8363-4697-8266-DEF8A1E391B7}"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232354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6EFED-8363-4697-8266-DEF8A1E391B7}"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241513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6EFED-8363-4697-8266-DEF8A1E391B7}"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189806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6EFED-8363-4697-8266-DEF8A1E391B7}"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1355693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6EFED-8363-4697-8266-DEF8A1E391B7}"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17686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able of Contents">
    <p:spTree>
      <p:nvGrpSpPr>
        <p:cNvPr id="1" name=""/>
        <p:cNvGrpSpPr/>
        <p:nvPr/>
      </p:nvGrpSpPr>
      <p:grpSpPr>
        <a:xfrm>
          <a:off x="0" y="0"/>
          <a:ext cx="0" cy="0"/>
          <a:chOff x="0" y="0"/>
          <a:chExt cx="0" cy="0"/>
        </a:xfrm>
      </p:grpSpPr>
      <p:pic>
        <p:nvPicPr>
          <p:cNvPr id="4" name="Picture 3" descr="iMac-Cinema-Monitor-Style-Mock-up.png"/>
          <p:cNvPicPr>
            <a:picLocks noChangeAspect="1"/>
          </p:cNvPicPr>
          <p:nvPr userDrawn="1"/>
        </p:nvPicPr>
        <p:blipFill rotWithShape="1">
          <a:blip r:embed="rId2" cstate="email">
            <a:extLst>
              <a:ext uri="{28A0092B-C50C-407E-A947-70E740481C1C}">
                <a14:useLocalDpi xmlns:a14="http://schemas.microsoft.com/office/drawing/2010/main"/>
              </a:ext>
            </a:extLst>
          </a:blip>
          <a:srcRect b="18383"/>
          <a:stretch/>
        </p:blipFill>
        <p:spPr>
          <a:xfrm>
            <a:off x="354997" y="852055"/>
            <a:ext cx="5735326" cy="3623127"/>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B6EFED-8363-4697-8266-DEF8A1E391B7}"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2404741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6EFED-8363-4697-8266-DEF8A1E391B7}"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1325117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6EFED-8363-4697-8266-DEF8A1E391B7}"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340044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6EFED-8363-4697-8266-DEF8A1E391B7}"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575099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6EFED-8363-4697-8266-DEF8A1E391B7}"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1836030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6EFED-8363-4697-8266-DEF8A1E391B7}"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0A81F-7B38-4F88-9B3B-952228704C34}" type="slidenum">
              <a:rPr lang="en-US" smtClean="0"/>
              <a:t>‹#›</a:t>
            </a:fld>
            <a:endParaRPr lang="en-US"/>
          </a:p>
        </p:txBody>
      </p:sp>
    </p:spTree>
    <p:extLst>
      <p:ext uri="{BB962C8B-B14F-4D97-AF65-F5344CB8AC3E}">
        <p14:creationId xmlns:p14="http://schemas.microsoft.com/office/powerpoint/2010/main" val="2824695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extBox 6"/>
          <p:cNvSpPr txBox="1"/>
          <p:nvPr userDrawn="1"/>
        </p:nvSpPr>
        <p:spPr>
          <a:xfrm>
            <a:off x="0" y="0"/>
            <a:ext cx="12192000" cy="523220"/>
          </a:xfrm>
          <a:prstGeom prst="rect">
            <a:avLst/>
          </a:prstGeom>
          <a:solidFill>
            <a:srgbClr val="2A2C2D"/>
          </a:solidFill>
        </p:spPr>
        <p:txBody>
          <a:bodyPr wrap="square" rtlCol="0">
            <a:spAutoFit/>
          </a:bodyPr>
          <a:lstStyle/>
          <a:p>
            <a:endParaRPr lang="en-US" sz="2800" dirty="0">
              <a:solidFill>
                <a:srgbClr val="FFCE0A"/>
              </a:solidFill>
              <a:latin typeface="Verdana" charset="0"/>
              <a:ea typeface="Verdana" charset="0"/>
              <a:cs typeface="Verdana" charset="0"/>
            </a:endParaRPr>
          </a:p>
        </p:txBody>
      </p:sp>
      <p:sp>
        <p:nvSpPr>
          <p:cNvPr id="5" name="Rectangle 4"/>
          <p:cNvSpPr/>
          <p:nvPr userDrawn="1"/>
        </p:nvSpPr>
        <p:spPr>
          <a:xfrm>
            <a:off x="0" y="2671363"/>
            <a:ext cx="12192000" cy="4188815"/>
          </a:xfrm>
          <a:prstGeom prst="rect">
            <a:avLst/>
          </a:prstGeom>
          <a:solidFill>
            <a:srgbClr val="2A2C2D">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304800" y="6578550"/>
            <a:ext cx="34176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DD9320-6F26-E540-A8EC-A9C6CEA65C9C}" type="slidenum">
              <a:rPr kumimoji="0" lang="en-US" sz="1000" b="0" i="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p:cNvSpPr/>
          <p:nvPr userDrawn="1"/>
        </p:nvSpPr>
        <p:spPr>
          <a:xfrm>
            <a:off x="567692" y="6592391"/>
            <a:ext cx="2512226" cy="207749"/>
          </a:xfrm>
          <a:prstGeom prst="rect">
            <a:avLst/>
          </a:prstGeom>
        </p:spPr>
        <p:txBody>
          <a:bodyPr wrap="none">
            <a:spAutoFit/>
          </a:bodyPr>
          <a:lstStyle/>
          <a:p>
            <a:r>
              <a:rPr lang="en-US" sz="750" dirty="0">
                <a:solidFill>
                  <a:schemeClr val="bg1"/>
                </a:solidFill>
              </a:rPr>
              <a:t>© </a:t>
            </a:r>
            <a:r>
              <a:rPr lang="en-US" sz="750" dirty="0" smtClean="0">
                <a:solidFill>
                  <a:schemeClr val="bg1"/>
                </a:solidFill>
              </a:rPr>
              <a:t>2019 </a:t>
            </a:r>
            <a:r>
              <a:rPr lang="en-US" sz="750" dirty="0">
                <a:solidFill>
                  <a:schemeClr val="bg1"/>
                </a:solidFill>
              </a:rPr>
              <a:t>Synchronoss Technologies, Inc. All Rights Reserved.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471" y="6455006"/>
            <a:ext cx="971293" cy="342867"/>
          </a:xfrm>
          <a:prstGeom prst="rect">
            <a:avLst/>
          </a:prstGeom>
        </p:spPr>
      </p:pic>
      <p:sp>
        <p:nvSpPr>
          <p:cNvPr id="18" name="Rectangle 17"/>
          <p:cNvSpPr/>
          <p:nvPr userDrawn="1"/>
        </p:nvSpPr>
        <p:spPr>
          <a:xfrm>
            <a:off x="1745" y="2591156"/>
            <a:ext cx="12205837" cy="116849"/>
          </a:xfrm>
          <a:prstGeom prst="rect">
            <a:avLst/>
          </a:prstGeom>
          <a:solidFill>
            <a:srgbClr val="2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 name="Rounded Rectangle 27"/>
          <p:cNvSpPr/>
          <p:nvPr userDrawn="1"/>
        </p:nvSpPr>
        <p:spPr>
          <a:xfrm>
            <a:off x="4259012" y="1107025"/>
            <a:ext cx="914880" cy="976697"/>
          </a:xfrm>
          <a:prstGeom prst="roundRect">
            <a:avLst/>
          </a:prstGeom>
          <a:solidFill>
            <a:srgbClr val="0372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372B6"/>
              </a:solidFill>
            </a:endParaRPr>
          </a:p>
        </p:txBody>
      </p:sp>
      <p:sp>
        <p:nvSpPr>
          <p:cNvPr id="29" name="Rounded Rectangle 28"/>
          <p:cNvSpPr/>
          <p:nvPr userDrawn="1"/>
        </p:nvSpPr>
        <p:spPr>
          <a:xfrm>
            <a:off x="5643894" y="1107025"/>
            <a:ext cx="967228" cy="1075603"/>
          </a:xfrm>
          <a:prstGeom prst="roundRect">
            <a:avLst/>
          </a:prstGeom>
          <a:solidFill>
            <a:srgbClr val="0372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372B6"/>
              </a:solidFill>
            </a:endParaRPr>
          </a:p>
        </p:txBody>
      </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0691" y="730299"/>
            <a:ext cx="7758813" cy="1947463"/>
          </a:xfrm>
          <a:prstGeom prst="rect">
            <a:avLst/>
          </a:prstGeom>
        </p:spPr>
      </p:pic>
      <p:pic>
        <p:nvPicPr>
          <p:cNvPr id="37" name="Pictur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31419" y="672133"/>
            <a:ext cx="1002920" cy="499767"/>
          </a:xfrm>
          <a:prstGeom prst="rect">
            <a:avLst/>
          </a:prstGeom>
        </p:spPr>
      </p:pic>
      <p:sp>
        <p:nvSpPr>
          <p:cNvPr id="38" name="Rectangle 37"/>
          <p:cNvSpPr/>
          <p:nvPr userDrawn="1"/>
        </p:nvSpPr>
        <p:spPr>
          <a:xfrm>
            <a:off x="4356940" y="923778"/>
            <a:ext cx="816700" cy="124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4723" y="787949"/>
            <a:ext cx="1112664" cy="268135"/>
          </a:xfrm>
          <a:prstGeom prst="rect">
            <a:avLst/>
          </a:prstGeom>
        </p:spPr>
      </p:pic>
      <p:pic>
        <p:nvPicPr>
          <p:cNvPr id="40" name="Picture 3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80936" y="1182867"/>
            <a:ext cx="1182828" cy="1396500"/>
          </a:xfrm>
          <a:prstGeom prst="rect">
            <a:avLst/>
          </a:prstGeom>
        </p:spPr>
      </p:pic>
      <p:pic>
        <p:nvPicPr>
          <p:cNvPr id="41" name="Picture 4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35491" y="2010665"/>
            <a:ext cx="1073717" cy="536859"/>
          </a:xfrm>
          <a:prstGeom prst="rect">
            <a:avLst/>
          </a:prstGeom>
        </p:spPr>
      </p:pic>
      <p:pic>
        <p:nvPicPr>
          <p:cNvPr id="42" name="Picture 41"/>
          <p:cNvPicPr>
            <a:picLocks noChangeAspect="1"/>
          </p:cNvPicPr>
          <p:nvPr userDrawn="1"/>
        </p:nvPicPr>
        <p:blipFill rotWithShape="1">
          <a:blip r:embed="rId2">
            <a:extLst>
              <a:ext uri="{28A0092B-C50C-407E-A947-70E740481C1C}">
                <a14:useLocalDpi xmlns:a14="http://schemas.microsoft.com/office/drawing/2010/main" val="0"/>
              </a:ext>
            </a:extLst>
          </a:blip>
          <a:srcRect r="73284" b="6692"/>
          <a:stretch/>
        </p:blipFill>
        <p:spPr>
          <a:xfrm>
            <a:off x="4929627" y="1366257"/>
            <a:ext cx="244013" cy="300841"/>
          </a:xfrm>
          <a:prstGeom prst="rect">
            <a:avLst/>
          </a:prstGeom>
        </p:spPr>
      </p:pic>
      <p:pic>
        <p:nvPicPr>
          <p:cNvPr id="22" name="Picture 21"/>
          <p:cNvPicPr>
            <a:picLocks noChangeAspect="1"/>
          </p:cNvPicPr>
          <p:nvPr userDrawn="1"/>
        </p:nvPicPr>
        <p:blipFill>
          <a:blip r:embed="rId8"/>
          <a:stretch>
            <a:fillRect/>
          </a:stretch>
        </p:blipFill>
        <p:spPr>
          <a:xfrm>
            <a:off x="7447653" y="616240"/>
            <a:ext cx="804887" cy="354312"/>
          </a:xfrm>
          <a:prstGeom prst="rect">
            <a:avLst/>
          </a:prstGeom>
        </p:spPr>
      </p:pic>
      <p:pic>
        <p:nvPicPr>
          <p:cNvPr id="20" name="Picture 2" descr="Consolidated Communication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6516" y="6475"/>
            <a:ext cx="1297387" cy="498996"/>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extBox 6"/>
          <p:cNvSpPr txBox="1"/>
          <p:nvPr userDrawn="1"/>
        </p:nvSpPr>
        <p:spPr>
          <a:xfrm>
            <a:off x="0" y="0"/>
            <a:ext cx="12192000" cy="523220"/>
          </a:xfrm>
          <a:prstGeom prst="rect">
            <a:avLst/>
          </a:prstGeom>
          <a:solidFill>
            <a:srgbClr val="2A2C2D"/>
          </a:solidFill>
        </p:spPr>
        <p:txBody>
          <a:bodyPr wrap="square" rtlCol="0">
            <a:spAutoFit/>
          </a:bodyPr>
          <a:lstStyle/>
          <a:p>
            <a:endParaRPr lang="en-US" sz="2800" dirty="0">
              <a:solidFill>
                <a:srgbClr val="FFCE0A"/>
              </a:solidFill>
              <a:latin typeface="Verdana" charset="0"/>
              <a:ea typeface="Verdana" charset="0"/>
              <a:cs typeface="Verdana" charset="0"/>
            </a:endParaRPr>
          </a:p>
        </p:txBody>
      </p:sp>
      <p:sp>
        <p:nvSpPr>
          <p:cNvPr id="5" name="Rectangle 4"/>
          <p:cNvSpPr/>
          <p:nvPr userDrawn="1"/>
        </p:nvSpPr>
        <p:spPr>
          <a:xfrm>
            <a:off x="0" y="2671363"/>
            <a:ext cx="12192000" cy="4188815"/>
          </a:xfrm>
          <a:prstGeom prst="rect">
            <a:avLst/>
          </a:prstGeom>
          <a:solidFill>
            <a:srgbClr val="2A2C2D">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304800" y="6578550"/>
            <a:ext cx="34176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DD9320-6F26-E540-A8EC-A9C6CEA65C9C}" type="slidenum">
              <a:rPr kumimoji="0" lang="en-US" sz="1000" b="0" i="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p:cNvSpPr/>
          <p:nvPr userDrawn="1"/>
        </p:nvSpPr>
        <p:spPr>
          <a:xfrm>
            <a:off x="567692" y="6592391"/>
            <a:ext cx="2512226" cy="207749"/>
          </a:xfrm>
          <a:prstGeom prst="rect">
            <a:avLst/>
          </a:prstGeom>
        </p:spPr>
        <p:txBody>
          <a:bodyPr wrap="none">
            <a:spAutoFit/>
          </a:bodyPr>
          <a:lstStyle/>
          <a:p>
            <a:r>
              <a:rPr lang="en-US" sz="750" dirty="0">
                <a:solidFill>
                  <a:schemeClr val="bg1"/>
                </a:solidFill>
              </a:rPr>
              <a:t>© </a:t>
            </a:r>
            <a:r>
              <a:rPr lang="en-US" sz="750" dirty="0" smtClean="0">
                <a:solidFill>
                  <a:schemeClr val="bg1"/>
                </a:solidFill>
              </a:rPr>
              <a:t>2019 </a:t>
            </a:r>
            <a:r>
              <a:rPr lang="en-US" sz="750" dirty="0">
                <a:solidFill>
                  <a:schemeClr val="bg1"/>
                </a:solidFill>
              </a:rPr>
              <a:t>Synchronoss Technologies, Inc. All Rights Reserved.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471" y="6455006"/>
            <a:ext cx="971293" cy="342867"/>
          </a:xfrm>
          <a:prstGeom prst="rect">
            <a:avLst/>
          </a:prstGeom>
        </p:spPr>
      </p:pic>
      <p:sp>
        <p:nvSpPr>
          <p:cNvPr id="18" name="Rectangle 17"/>
          <p:cNvSpPr/>
          <p:nvPr userDrawn="1"/>
        </p:nvSpPr>
        <p:spPr>
          <a:xfrm>
            <a:off x="1745" y="2591156"/>
            <a:ext cx="12205837" cy="116849"/>
          </a:xfrm>
          <a:prstGeom prst="rect">
            <a:avLst/>
          </a:prstGeom>
          <a:solidFill>
            <a:srgbClr val="2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 name="Rectangle 18"/>
          <p:cNvSpPr/>
          <p:nvPr userDrawn="1"/>
        </p:nvSpPr>
        <p:spPr>
          <a:xfrm>
            <a:off x="3819645" y="669667"/>
            <a:ext cx="8071412" cy="1903336"/>
          </a:xfrm>
          <a:prstGeom prst="rect">
            <a:avLst/>
          </a:prstGeom>
          <a:solidFill>
            <a:srgbClr val="037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userDrawn="1"/>
        </p:nvCxnSpPr>
        <p:spPr>
          <a:xfrm flipV="1">
            <a:off x="7683011" y="2785478"/>
            <a:ext cx="2970557" cy="3067"/>
          </a:xfrm>
          <a:prstGeom prst="line">
            <a:avLst/>
          </a:prstGeom>
          <a:ln w="76200">
            <a:solidFill>
              <a:srgbClr val="666666"/>
            </a:solidFill>
            <a:prstDash val="solid"/>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3551" y="535859"/>
            <a:ext cx="8483600" cy="2120900"/>
          </a:xfrm>
          <a:prstGeom prst="rect">
            <a:avLst/>
          </a:prstGeom>
        </p:spPr>
      </p:pic>
      <p:pic>
        <p:nvPicPr>
          <p:cNvPr id="16" name="Picture 15"/>
          <p:cNvPicPr>
            <a:picLocks noChangeAspect="1"/>
          </p:cNvPicPr>
          <p:nvPr userDrawn="1"/>
        </p:nvPicPr>
        <p:blipFill>
          <a:blip r:embed="rId4"/>
          <a:stretch>
            <a:fillRect/>
          </a:stretch>
        </p:blipFill>
        <p:spPr>
          <a:xfrm>
            <a:off x="4660900" y="1273401"/>
            <a:ext cx="733545" cy="322908"/>
          </a:xfrm>
          <a:prstGeom prst="rect">
            <a:avLst/>
          </a:prstGeom>
        </p:spPr>
      </p:pic>
      <p:pic>
        <p:nvPicPr>
          <p:cNvPr id="14" name="Picture 2" descr="Consolidated Communication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516" y="6475"/>
            <a:ext cx="1297387" cy="498996"/>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96390" y="6356350"/>
            <a:ext cx="2346823" cy="365125"/>
          </a:xfrm>
          <a:prstGeom prst="rect">
            <a:avLst/>
          </a:prstGeom>
        </p:spPr>
        <p:txBody>
          <a:bodyPr vert="horz" lIns="91440" tIns="45720" rIns="91440" bIns="45720" rtlCol="0" anchor="ctr"/>
          <a:lstStyle>
            <a:lvl1pPr algn="l">
              <a:defRPr sz="800">
                <a:solidFill>
                  <a:srgbClr val="464646"/>
                </a:solidFill>
              </a:defRPr>
            </a:lvl1pPr>
          </a:lstStyle>
          <a:p>
            <a:r>
              <a:rPr lang="en-US" dirty="0"/>
              <a:t>Synchronoss Confidential &amp; Proprietary</a:t>
            </a:r>
          </a:p>
        </p:txBody>
      </p:sp>
      <p:sp>
        <p:nvSpPr>
          <p:cNvPr id="7" name="Slide Number Placeholder 5"/>
          <p:cNvSpPr>
            <a:spLocks noGrp="1"/>
          </p:cNvSpPr>
          <p:nvPr>
            <p:ph type="sldNum" sz="quarter" idx="4"/>
          </p:nvPr>
        </p:nvSpPr>
        <p:spPr>
          <a:xfrm>
            <a:off x="10444164" y="6356350"/>
            <a:ext cx="1238250" cy="365125"/>
          </a:xfrm>
          <a:prstGeom prst="rect">
            <a:avLst/>
          </a:prstGeom>
        </p:spPr>
        <p:txBody>
          <a:bodyPr vert="horz" lIns="91440" tIns="45720" rIns="91440" bIns="45720" rtlCol="0" anchor="ctr"/>
          <a:lstStyle>
            <a:lvl1pPr algn="r">
              <a:defRPr sz="1000">
                <a:solidFill>
                  <a:srgbClr val="464646"/>
                </a:solidFill>
              </a:defRPr>
            </a:lvl1pPr>
          </a:lstStyle>
          <a:p>
            <a:fld id="{FDDD9320-6F26-E540-A8EC-A9C6CEA65C9C}" type="slidenum">
              <a:rPr lang="en-US" smtClean="0"/>
              <a:pPr/>
              <a:t>‹#›</a:t>
            </a:fld>
            <a:endParaRPr lang="en-US" dirty="0"/>
          </a:p>
        </p:txBody>
      </p:sp>
      <p:sp>
        <p:nvSpPr>
          <p:cNvPr id="16" name="Title 1"/>
          <p:cNvSpPr>
            <a:spLocks noGrp="1"/>
          </p:cNvSpPr>
          <p:nvPr>
            <p:ph type="title"/>
          </p:nvPr>
        </p:nvSpPr>
        <p:spPr>
          <a:xfrm>
            <a:off x="496390" y="475247"/>
            <a:ext cx="8342811" cy="728664"/>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5662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BODY_Title-Subtitle">
    <p:spTree>
      <p:nvGrpSpPr>
        <p:cNvPr id="1" name=""/>
        <p:cNvGrpSpPr/>
        <p:nvPr/>
      </p:nvGrpSpPr>
      <p:grpSpPr>
        <a:xfrm>
          <a:off x="0" y="0"/>
          <a:ext cx="0" cy="0"/>
          <a:chOff x="0" y="0"/>
          <a:chExt cx="0" cy="0"/>
        </a:xfrm>
      </p:grpSpPr>
      <p:sp>
        <p:nvSpPr>
          <p:cNvPr id="8" name="Content Placeholder 6"/>
          <p:cNvSpPr>
            <a:spLocks noGrp="1"/>
          </p:cNvSpPr>
          <p:nvPr>
            <p:ph sz="quarter" idx="11" hasCustomPrompt="1"/>
          </p:nvPr>
        </p:nvSpPr>
        <p:spPr>
          <a:xfrm>
            <a:off x="381000" y="923626"/>
            <a:ext cx="11430000" cy="384660"/>
          </a:xfrm>
          <a:noFill/>
        </p:spPr>
        <p:txBody>
          <a:bodyPr vert="horz" wrap="square" lIns="118872" tIns="45690" rIns="91440" bIns="45690" rtlCol="0">
            <a:spAutoFit/>
          </a:bodyPr>
          <a:lstStyle>
            <a:lvl1pPr marL="0" algn="l" defTabSz="456924" rtl="0" eaLnBrk="1" latinLnBrk="0" hangingPunct="1">
              <a:buNone/>
              <a:defRPr lang="en-US" sz="2000" b="1" i="0" kern="1200" cap="all" baseline="0" dirty="0" smtClean="0">
                <a:solidFill>
                  <a:schemeClr val="accent3"/>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9" name="Title 8"/>
          <p:cNvSpPr>
            <a:spLocks noGrp="1"/>
          </p:cNvSpPr>
          <p:nvPr>
            <p:ph type="title"/>
          </p:nvPr>
        </p:nvSpPr>
        <p:spPr>
          <a:xfrm>
            <a:off x="381000" y="236538"/>
            <a:ext cx="11430000" cy="701731"/>
          </a:xfr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21330632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Content Placeholder 6"/>
          <p:cNvSpPr>
            <a:spLocks noGrp="1"/>
          </p:cNvSpPr>
          <p:nvPr>
            <p:ph sz="quarter" idx="11" hasCustomPrompt="1"/>
          </p:nvPr>
        </p:nvSpPr>
        <p:spPr>
          <a:xfrm>
            <a:off x="381000" y="959722"/>
            <a:ext cx="11430000" cy="443138"/>
          </a:xfrm>
          <a:noFill/>
        </p:spPr>
        <p:txBody>
          <a:bodyPr vert="horz" wrap="square" lIns="118872" tIns="45690" rIns="91440" bIns="45690" rtlCol="0">
            <a:spAutoFit/>
          </a:bodyPr>
          <a:lstStyle>
            <a:lvl1pPr marL="0" algn="l" defTabSz="456924" rtl="0" eaLnBrk="1" latinLnBrk="0" hangingPunct="1">
              <a:buNone/>
              <a:defRPr lang="en-US" sz="2400" b="0" i="0" kern="1200" cap="all" baseline="0" dirty="0" smtClean="0">
                <a:solidFill>
                  <a:schemeClr val="accent1"/>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9" name="Title 8"/>
          <p:cNvSpPr>
            <a:spLocks noGrp="1"/>
          </p:cNvSpPr>
          <p:nvPr>
            <p:ph type="title"/>
          </p:nvPr>
        </p:nvSpPr>
        <p:spPr>
          <a:xfrm>
            <a:off x="381000" y="236538"/>
            <a:ext cx="11430000" cy="701731"/>
          </a:xfrm>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177234483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BODY_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796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ODY_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864137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 Subtitle + Content">
    <p:spTree>
      <p:nvGrpSpPr>
        <p:cNvPr id="1" name=""/>
        <p:cNvGrpSpPr/>
        <p:nvPr/>
      </p:nvGrpSpPr>
      <p:grpSpPr>
        <a:xfrm>
          <a:off x="0" y="0"/>
          <a:ext cx="0" cy="0"/>
          <a:chOff x="0" y="0"/>
          <a:chExt cx="0" cy="0"/>
        </a:xfrm>
      </p:grpSpPr>
      <p:sp>
        <p:nvSpPr>
          <p:cNvPr id="4" name="Content Placeholder 6"/>
          <p:cNvSpPr>
            <a:spLocks noGrp="1"/>
          </p:cNvSpPr>
          <p:nvPr>
            <p:ph sz="quarter" idx="12"/>
          </p:nvPr>
        </p:nvSpPr>
        <p:spPr>
          <a:xfrm>
            <a:off x="567267" y="1178560"/>
            <a:ext cx="11176000" cy="513810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6"/>
          <p:cNvSpPr>
            <a:spLocks noGrp="1"/>
          </p:cNvSpPr>
          <p:nvPr>
            <p:ph sz="quarter" idx="11" hasCustomPrompt="1"/>
          </p:nvPr>
        </p:nvSpPr>
        <p:spPr>
          <a:xfrm>
            <a:off x="230718" y="685801"/>
            <a:ext cx="11730567" cy="413959"/>
          </a:xfrm>
          <a:noFill/>
        </p:spPr>
        <p:txBody>
          <a:bodyPr vert="horz" wrap="square" lIns="91440" tIns="45720" rIns="91440" bIns="45720" rtlCol="0">
            <a:spAutoFit/>
          </a:bodyPr>
          <a:lstStyle>
            <a:lvl1pPr marL="0" algn="l" defTabSz="457200" rtl="0" eaLnBrk="1" latinLnBrk="0" hangingPunct="1">
              <a:buNone/>
              <a:defRPr lang="en-US" sz="2200" b="1" i="1" kern="1200" dirty="0" smtClean="0">
                <a:solidFill>
                  <a:srgbClr val="0075BF"/>
                </a:solidFill>
                <a:latin typeface="Century Gothic" pitchFamily="34" charset="0"/>
                <a:ea typeface="+mj-ea"/>
                <a:cs typeface="+mj-cs"/>
              </a:defRPr>
            </a:lvl1pPr>
          </a:lstStyle>
          <a:p>
            <a:pPr marL="0" lvl="0" indent="-231775" algn="l" defTabSz="457200"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14132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3F4F6"/>
        </a:solidFill>
        <a:effectLst/>
      </p:bgPr>
    </p:bg>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3F4F6"/>
        </a:solidFill>
        <a:effectLst/>
      </p:bgPr>
    </p:bg>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7_DIVIDER-White">
    <p:spTree>
      <p:nvGrpSpPr>
        <p:cNvPr id="1" name=""/>
        <p:cNvGrpSpPr/>
        <p:nvPr/>
      </p:nvGrpSpPr>
      <p:grpSpPr>
        <a:xfrm>
          <a:off x="0" y="0"/>
          <a:ext cx="0" cy="0"/>
          <a:chOff x="0" y="0"/>
          <a:chExt cx="0" cy="0"/>
        </a:xfrm>
      </p:grpSpPr>
      <p:sp>
        <p:nvSpPr>
          <p:cNvPr id="4" name="Rectangle 3"/>
          <p:cNvSpPr/>
          <p:nvPr userDrawn="1"/>
        </p:nvSpPr>
        <p:spPr>
          <a:xfrm>
            <a:off x="713678" y="-37104"/>
            <a:ext cx="11478322" cy="1007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993" y="-657732"/>
            <a:ext cx="16295423" cy="7325310"/>
          </a:xfrm>
          <a:prstGeom prst="rect">
            <a:avLst/>
          </a:prstGeom>
        </p:spPr>
      </p:pic>
      <p:sp>
        <p:nvSpPr>
          <p:cNvPr id="11" name="Right Triangle 10"/>
          <p:cNvSpPr/>
          <p:nvPr userDrawn="1"/>
        </p:nvSpPr>
        <p:spPr>
          <a:xfrm>
            <a:off x="-133350" y="2533650"/>
            <a:ext cx="18040350" cy="4349262"/>
          </a:xfrm>
          <a:prstGeom prst="r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812504" cy="6845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06252" y="4442520"/>
            <a:ext cx="3772343" cy="1192736"/>
          </a:xfrm>
        </p:spPr>
        <p:txBody>
          <a:bodyPr/>
          <a:lstStyle>
            <a:lvl1pPr>
              <a:defRPr sz="4400">
                <a:solidFill>
                  <a:schemeClr val="accent3"/>
                </a:solidFill>
              </a:defRPr>
            </a:lvl1pPr>
          </a:lstStyle>
          <a:p>
            <a:r>
              <a:rPr lang="en-US" dirty="0"/>
              <a:t>DIVIDER</a:t>
            </a:r>
            <a:br>
              <a:rPr lang="en-US" dirty="0"/>
            </a:br>
            <a:endParaRPr lang="en-US" dirty="0"/>
          </a:p>
        </p:txBody>
      </p:sp>
      <p:sp>
        <p:nvSpPr>
          <p:cNvPr id="8" name="Rectangle 7"/>
          <p:cNvSpPr/>
          <p:nvPr userDrawn="1"/>
        </p:nvSpPr>
        <p:spPr>
          <a:xfrm>
            <a:off x="567692" y="6459829"/>
            <a:ext cx="2773516" cy="207749"/>
          </a:xfrm>
          <a:prstGeom prst="rect">
            <a:avLst/>
          </a:prstGeom>
        </p:spPr>
        <p:txBody>
          <a:bodyPr wrap="none">
            <a:spAutoFit/>
          </a:bodyPr>
          <a:lstStyle/>
          <a:p>
            <a:r>
              <a:rPr lang="en-US" sz="750" dirty="0">
                <a:solidFill>
                  <a:srgbClr val="464646"/>
                </a:solidFill>
              </a:rPr>
              <a:t>© </a:t>
            </a:r>
            <a:r>
              <a:rPr lang="en-US" sz="750" dirty="0" smtClean="0">
                <a:solidFill>
                  <a:srgbClr val="464646"/>
                </a:solidFill>
              </a:rPr>
              <a:t>2019 </a:t>
            </a:r>
            <a:r>
              <a:rPr lang="en-US" sz="750" dirty="0">
                <a:solidFill>
                  <a:srgbClr val="464646"/>
                </a:solidFill>
              </a:rPr>
              <a:t>Synchronoss Technologies, Inc. All Rights Reserved.</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4967" y="6129954"/>
            <a:ext cx="2027913" cy="715854"/>
          </a:xfrm>
          <a:prstGeom prst="rect">
            <a:avLst/>
          </a:prstGeom>
        </p:spPr>
      </p:pic>
    </p:spTree>
    <p:extLst>
      <p:ext uri="{BB962C8B-B14F-4D97-AF65-F5344CB8AC3E}">
        <p14:creationId xmlns:p14="http://schemas.microsoft.com/office/powerpoint/2010/main" val="10191253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DY_Title-Subtitle">
    <p:spTree>
      <p:nvGrpSpPr>
        <p:cNvPr id="1" name=""/>
        <p:cNvGrpSpPr/>
        <p:nvPr/>
      </p:nvGrpSpPr>
      <p:grpSpPr>
        <a:xfrm>
          <a:off x="0" y="0"/>
          <a:ext cx="0" cy="0"/>
          <a:chOff x="0" y="0"/>
          <a:chExt cx="0" cy="0"/>
        </a:xfrm>
      </p:grpSpPr>
      <p:sp>
        <p:nvSpPr>
          <p:cNvPr id="8" name="Content Placeholder 6"/>
          <p:cNvSpPr>
            <a:spLocks noGrp="1"/>
          </p:cNvSpPr>
          <p:nvPr>
            <p:ph sz="quarter" idx="11" hasCustomPrompt="1"/>
          </p:nvPr>
        </p:nvSpPr>
        <p:spPr>
          <a:xfrm>
            <a:off x="381000" y="1126828"/>
            <a:ext cx="11430000" cy="384660"/>
          </a:xfrm>
          <a:noFill/>
        </p:spPr>
        <p:txBody>
          <a:bodyPr vert="horz" wrap="square" lIns="118872" tIns="45690" rIns="91440" bIns="45690" rtlCol="0">
            <a:spAutoFit/>
          </a:bodyPr>
          <a:lstStyle>
            <a:lvl1pPr marL="0" algn="l" defTabSz="456924" rtl="0" eaLnBrk="1" latinLnBrk="0" hangingPunct="1">
              <a:buNone/>
              <a:defRPr lang="en-US" sz="2000" b="1" i="0" kern="1200" cap="all" baseline="0" dirty="0" smtClean="0">
                <a:solidFill>
                  <a:schemeClr val="accent3"/>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9" name="Title 8"/>
          <p:cNvSpPr>
            <a:spLocks noGrp="1"/>
          </p:cNvSpPr>
          <p:nvPr>
            <p:ph type="title"/>
          </p:nvPr>
        </p:nvSpPr>
        <p:spPr>
          <a:xfrm>
            <a:off x="381000" y="462318"/>
            <a:ext cx="11430000" cy="701731"/>
          </a:xfrm>
        </p:spPr>
        <p:txBody>
          <a:bodyPr/>
          <a:lstStyle>
            <a:lvl1pPr>
              <a:defRPr sz="3600"/>
            </a:lvl1pPr>
          </a:lstStyle>
          <a:p>
            <a:r>
              <a:rPr lang="en-US" dirty="0"/>
              <a:t>Click to edit Master title style</a:t>
            </a:r>
          </a:p>
        </p:txBody>
      </p:sp>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8" name="Content Placeholder 6"/>
          <p:cNvSpPr>
            <a:spLocks noGrp="1"/>
          </p:cNvSpPr>
          <p:nvPr>
            <p:ph sz="quarter" idx="11" hasCustomPrompt="1"/>
          </p:nvPr>
        </p:nvSpPr>
        <p:spPr>
          <a:xfrm>
            <a:off x="381000" y="1083901"/>
            <a:ext cx="11430000" cy="384660"/>
          </a:xfrm>
          <a:noFill/>
        </p:spPr>
        <p:txBody>
          <a:bodyPr vert="horz" wrap="square" lIns="118872" tIns="45690" rIns="91440" bIns="45690" rtlCol="0">
            <a:spAutoFit/>
          </a:bodyPr>
          <a:lstStyle>
            <a:lvl1pPr marL="0" algn="l" defTabSz="456924" rtl="0" eaLnBrk="1" latinLnBrk="0" hangingPunct="1">
              <a:buNone/>
              <a:defRPr lang="en-US" sz="2000" b="0" i="0" kern="1200" cap="all" baseline="0" dirty="0" smtClean="0">
                <a:solidFill>
                  <a:schemeClr val="accent1"/>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Master subtitle styles</a:t>
            </a:r>
          </a:p>
        </p:txBody>
      </p:sp>
      <p:sp>
        <p:nvSpPr>
          <p:cNvPr id="9" name="Title 8"/>
          <p:cNvSpPr>
            <a:spLocks noGrp="1"/>
          </p:cNvSpPr>
          <p:nvPr>
            <p:ph type="title"/>
          </p:nvPr>
        </p:nvSpPr>
        <p:spPr>
          <a:xfrm>
            <a:off x="381000" y="439740"/>
            <a:ext cx="11430000" cy="701731"/>
          </a:xfrm>
        </p:spPr>
        <p:txBody>
          <a:bodyPr/>
          <a:lstStyle>
            <a:lvl1pPr>
              <a:defRPr sz="3600"/>
            </a:lvl1pPr>
          </a:lstStyle>
          <a:p>
            <a:r>
              <a:rPr lang="en-US" dirty="0"/>
              <a:t>Click to edit Master title style</a:t>
            </a:r>
          </a:p>
        </p:txBody>
      </p:sp>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81000" y="561706"/>
            <a:ext cx="11430000" cy="701731"/>
          </a:xfrm>
          <a:prstGeom prst="rect">
            <a:avLst/>
          </a:prstGeom>
        </p:spPr>
        <p:txBody>
          <a:bodyPr vert="horz" lIns="91440" tIns="45720" rIns="91440" bIns="45720" rtlCol="0" anchor="t" anchorCtr="0">
            <a:noAutofit/>
          </a:bodyPr>
          <a:lstStyle/>
          <a:p>
            <a:r>
              <a:rPr lang="en-US" dirty="0"/>
              <a:t>Click to edit Master title style</a:t>
            </a:r>
          </a:p>
        </p:txBody>
      </p:sp>
      <p:sp>
        <p:nvSpPr>
          <p:cNvPr id="7" name="Text Placeholder 6"/>
          <p:cNvSpPr>
            <a:spLocks noGrp="1"/>
          </p:cNvSpPr>
          <p:nvPr>
            <p:ph type="body" idx="1"/>
          </p:nvPr>
        </p:nvSpPr>
        <p:spPr>
          <a:xfrm>
            <a:off x="475680" y="1395651"/>
            <a:ext cx="10972800" cy="476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304800" y="6432334"/>
            <a:ext cx="34176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DD9320-6F26-E540-A8EC-A9C6CEA65C9C}" type="slidenum">
              <a:rPr kumimoji="0" lang="en-US" sz="1000" b="0" i="0" u="none" strike="noStrike" kern="1200" cap="none" spc="0" normalizeH="0" baseline="0" noProof="0" smtClean="0">
                <a:ln>
                  <a:noFill/>
                </a:ln>
                <a:solidFill>
                  <a:srgbClr val="464646"/>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10" name="Rectangle 9"/>
          <p:cNvSpPr/>
          <p:nvPr userDrawn="1"/>
        </p:nvSpPr>
        <p:spPr>
          <a:xfrm>
            <a:off x="567692" y="6446175"/>
            <a:ext cx="2773516" cy="207749"/>
          </a:xfrm>
          <a:prstGeom prst="rect">
            <a:avLst/>
          </a:prstGeom>
        </p:spPr>
        <p:txBody>
          <a:bodyPr wrap="none">
            <a:spAutoFit/>
          </a:bodyPr>
          <a:lstStyle/>
          <a:p>
            <a:r>
              <a:rPr lang="en-US" sz="750" dirty="0">
                <a:solidFill>
                  <a:schemeClr val="tx1"/>
                </a:solidFill>
              </a:rPr>
              <a:t>© </a:t>
            </a:r>
            <a:r>
              <a:rPr lang="en-US" sz="750" dirty="0" smtClean="0">
                <a:solidFill>
                  <a:schemeClr val="tx1"/>
                </a:solidFill>
              </a:rPr>
              <a:t>2019 </a:t>
            </a:r>
            <a:r>
              <a:rPr lang="en-US" sz="750" dirty="0">
                <a:solidFill>
                  <a:schemeClr val="tx1"/>
                </a:solidFill>
              </a:rPr>
              <a:t>Synchronoss Technologies, Inc. All Rights Reserved.</a:t>
            </a:r>
          </a:p>
        </p:txBody>
      </p:sp>
      <p:pic>
        <p:nvPicPr>
          <p:cNvPr id="11" name="Picture 1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074341" y="6254522"/>
            <a:ext cx="1680673" cy="479173"/>
          </a:xfrm>
          <a:prstGeom prst="rect">
            <a:avLst/>
          </a:prstGeom>
        </p:spPr>
      </p:pic>
      <p:cxnSp>
        <p:nvCxnSpPr>
          <p:cNvPr id="15" name="Straight Connector 14"/>
          <p:cNvCxnSpPr/>
          <p:nvPr userDrawn="1"/>
        </p:nvCxnSpPr>
        <p:spPr>
          <a:xfrm>
            <a:off x="0" y="517444"/>
            <a:ext cx="12192000" cy="0"/>
          </a:xfrm>
          <a:prstGeom prst="line">
            <a:avLst/>
          </a:prstGeom>
          <a:ln w="19050">
            <a:solidFill>
              <a:srgbClr val="2B9CD8"/>
            </a:solidFill>
          </a:ln>
        </p:spPr>
        <p:style>
          <a:lnRef idx="1">
            <a:schemeClr val="accent1"/>
          </a:lnRef>
          <a:fillRef idx="0">
            <a:schemeClr val="accent1"/>
          </a:fillRef>
          <a:effectRef idx="0">
            <a:schemeClr val="accent1"/>
          </a:effectRef>
          <a:fontRef idx="minor">
            <a:schemeClr val="tx1"/>
          </a:fontRef>
        </p:style>
      </p:cxnSp>
      <p:pic>
        <p:nvPicPr>
          <p:cNvPr id="13" name="Picture 2" descr="Consolidated Communications"/>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6516" y="-4676"/>
            <a:ext cx="1297387" cy="49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478287"/>
      </p:ext>
    </p:extLst>
  </p:cSld>
  <p:clrMap bg1="lt1" tx1="dk1" bg2="lt2" tx2="dk2" accent1="accent1" accent2="accent2" accent3="accent3" accent4="accent4" accent5="accent5" accent6="accent6" hlink="hlink" folHlink="folHlink"/>
  <p:sldLayoutIdLst>
    <p:sldLayoutId id="2147483704" r:id="rId1"/>
    <p:sldLayoutId id="2147483796" r:id="rId2"/>
    <p:sldLayoutId id="2147483794" r:id="rId3"/>
    <p:sldLayoutId id="2147483791" r:id="rId4"/>
    <p:sldLayoutId id="2147483792" r:id="rId5"/>
    <p:sldLayoutId id="2147483793" r:id="rId6"/>
    <p:sldLayoutId id="2147483807" r:id="rId7"/>
  </p:sldLayoutIdLst>
  <p:transition>
    <p:fade/>
  </p:transition>
  <p:hf hdr="0" dt="0"/>
  <p:txStyles>
    <p:titleStyle>
      <a:lvl1pPr algn="l" defTabSz="914400" rtl="0" eaLnBrk="1" latinLnBrk="0" hangingPunct="1">
        <a:lnSpc>
          <a:spcPct val="90000"/>
        </a:lnSpc>
        <a:spcBef>
          <a:spcPct val="0"/>
        </a:spcBef>
        <a:buNone/>
        <a:defRPr sz="3600" kern="1200">
          <a:solidFill>
            <a:srgbClr val="464646"/>
          </a:solidFill>
          <a:latin typeface="+mj-lt"/>
          <a:ea typeface="+mj-ea"/>
          <a:cs typeface="+mj-cs"/>
        </a:defRPr>
      </a:lvl1pPr>
    </p:titleStyle>
    <p:bodyStyle>
      <a:lvl1pPr marL="254000" indent="-254000" algn="l" defTabSz="914400" rtl="0" eaLnBrk="1" latinLnBrk="0" hangingPunct="1">
        <a:lnSpc>
          <a:spcPct val="100000"/>
        </a:lnSpc>
        <a:spcBef>
          <a:spcPts val="0"/>
        </a:spcBef>
        <a:spcAft>
          <a:spcPts val="300"/>
        </a:spcAft>
        <a:buClr>
          <a:schemeClr val="accent2"/>
        </a:buClr>
        <a:buFont typeface="Wingdings" pitchFamily="2" charset="2"/>
        <a:buChar char="§"/>
        <a:defRPr sz="2000" b="1" kern="1200">
          <a:solidFill>
            <a:schemeClr val="tx1"/>
          </a:solidFill>
          <a:latin typeface="Arial" charset="0"/>
          <a:ea typeface="Arial" charset="0"/>
          <a:cs typeface="Arial" charset="0"/>
        </a:defRPr>
      </a:lvl1pPr>
      <a:lvl2pPr marL="685800" indent="-330200" algn="l" defTabSz="914400" rtl="0" eaLnBrk="1" latinLnBrk="0" hangingPunct="1">
        <a:lnSpc>
          <a:spcPct val="100000"/>
        </a:lnSpc>
        <a:spcBef>
          <a:spcPts val="0"/>
        </a:spcBef>
        <a:spcAft>
          <a:spcPts val="300"/>
        </a:spcAft>
        <a:buFont typeface="MS Reference Sans Serif"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300"/>
        </a:spcAft>
        <a:buClr>
          <a:schemeClr val="accent3"/>
        </a:buClr>
        <a:buSzPct val="115000"/>
        <a:buFont typeface="Arial"/>
        <a:buChar char="•"/>
        <a:defRPr sz="16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300"/>
        </a:spcAft>
        <a:buClr>
          <a:schemeClr val="accent5"/>
        </a:buClr>
        <a:buFont typeface="Arial"/>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300"/>
        </a:spcAft>
        <a:buClr>
          <a:schemeClr val="accent6"/>
        </a:buClr>
        <a:buFont typeface="Arial"/>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81000" y="484896"/>
            <a:ext cx="11430000" cy="701731"/>
          </a:xfrm>
          <a:prstGeom prst="rect">
            <a:avLst/>
          </a:prstGeom>
        </p:spPr>
        <p:txBody>
          <a:bodyPr vert="horz" lIns="91440" tIns="45720" rIns="91440" bIns="45720" rtlCol="0" anchor="t" anchorCtr="0">
            <a:noAutofit/>
          </a:bodyPr>
          <a:lstStyle/>
          <a:p>
            <a:r>
              <a:rPr lang="en-US" dirty="0"/>
              <a:t>Click to edit Master title style</a:t>
            </a:r>
          </a:p>
        </p:txBody>
      </p:sp>
      <p:sp>
        <p:nvSpPr>
          <p:cNvPr id="7" name="Text Placeholder 6"/>
          <p:cNvSpPr>
            <a:spLocks noGrp="1"/>
          </p:cNvSpPr>
          <p:nvPr>
            <p:ph type="body" idx="1"/>
          </p:nvPr>
        </p:nvSpPr>
        <p:spPr>
          <a:xfrm>
            <a:off x="609600" y="1323295"/>
            <a:ext cx="10972800" cy="476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304800" y="6432334"/>
            <a:ext cx="34176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DD9320-6F26-E540-A8EC-A9C6CEA65C9C}" type="slidenum">
              <a:rPr kumimoji="0" lang="en-US" sz="1000" b="0" i="0" u="none" strike="noStrike" kern="1200" cap="none" spc="0" normalizeH="0" baseline="0" noProof="0" smtClean="0">
                <a:ln>
                  <a:noFill/>
                </a:ln>
                <a:solidFill>
                  <a:srgbClr val="464646"/>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10" name="Rectangle 9"/>
          <p:cNvSpPr/>
          <p:nvPr userDrawn="1"/>
        </p:nvSpPr>
        <p:spPr>
          <a:xfrm>
            <a:off x="567692" y="6446175"/>
            <a:ext cx="2773516" cy="207749"/>
          </a:xfrm>
          <a:prstGeom prst="rect">
            <a:avLst/>
          </a:prstGeom>
        </p:spPr>
        <p:txBody>
          <a:bodyPr wrap="none">
            <a:spAutoFit/>
          </a:bodyPr>
          <a:lstStyle/>
          <a:p>
            <a:r>
              <a:rPr lang="en-US" sz="750" dirty="0">
                <a:solidFill>
                  <a:schemeClr val="tx1"/>
                </a:solidFill>
              </a:rPr>
              <a:t>© </a:t>
            </a:r>
            <a:r>
              <a:rPr lang="en-US" sz="750" dirty="0" smtClean="0">
                <a:solidFill>
                  <a:schemeClr val="tx1"/>
                </a:solidFill>
              </a:rPr>
              <a:t>2019 </a:t>
            </a:r>
            <a:r>
              <a:rPr lang="en-US" sz="750" dirty="0">
                <a:solidFill>
                  <a:schemeClr val="tx1"/>
                </a:solidFill>
              </a:rPr>
              <a:t>Synchronoss Technologies, Inc. All Rights Reserved.</a:t>
            </a:r>
          </a:p>
        </p:txBody>
      </p:sp>
      <p:pic>
        <p:nvPicPr>
          <p:cNvPr id="11" name="Picture 1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074341" y="6254522"/>
            <a:ext cx="1680673" cy="479173"/>
          </a:xfrm>
          <a:prstGeom prst="rect">
            <a:avLst/>
          </a:prstGeom>
        </p:spPr>
      </p:pic>
      <p:pic>
        <p:nvPicPr>
          <p:cNvPr id="2" name="Picture 1"/>
          <p:cNvPicPr>
            <a:picLocks noChangeAspect="1"/>
          </p:cNvPicPr>
          <p:nvPr userDrawn="1"/>
        </p:nvPicPr>
        <p:blipFill>
          <a:blip r:embed="rId20"/>
          <a:stretch>
            <a:fillRect/>
          </a:stretch>
        </p:blipFill>
        <p:spPr>
          <a:xfrm>
            <a:off x="174808" y="29591"/>
            <a:ext cx="1298561" cy="499915"/>
          </a:xfrm>
          <a:prstGeom prst="rect">
            <a:avLst/>
          </a:prstGeom>
        </p:spPr>
      </p:pic>
    </p:spTree>
    <p:extLst>
      <p:ext uri="{BB962C8B-B14F-4D97-AF65-F5344CB8AC3E}">
        <p14:creationId xmlns:p14="http://schemas.microsoft.com/office/powerpoint/2010/main" val="146317985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95"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ransition>
    <p:fade/>
  </p:transition>
  <p:hf hdr="0" dt="0"/>
  <p:txStyles>
    <p:titleStyle>
      <a:lvl1pPr algn="l" defTabSz="914400" rtl="0" eaLnBrk="1" latinLnBrk="0" hangingPunct="1">
        <a:lnSpc>
          <a:spcPct val="90000"/>
        </a:lnSpc>
        <a:spcBef>
          <a:spcPct val="0"/>
        </a:spcBef>
        <a:buNone/>
        <a:defRPr sz="3600" kern="1200">
          <a:solidFill>
            <a:srgbClr val="464646"/>
          </a:solidFill>
          <a:latin typeface="+mj-lt"/>
          <a:ea typeface="+mj-ea"/>
          <a:cs typeface="+mj-cs"/>
        </a:defRPr>
      </a:lvl1pPr>
    </p:titleStyle>
    <p:bodyStyle>
      <a:lvl1pPr marL="254000" indent="-254000" algn="l" defTabSz="914400" rtl="0" eaLnBrk="1" latinLnBrk="0" hangingPunct="1">
        <a:lnSpc>
          <a:spcPct val="100000"/>
        </a:lnSpc>
        <a:spcBef>
          <a:spcPts val="0"/>
        </a:spcBef>
        <a:spcAft>
          <a:spcPts val="300"/>
        </a:spcAft>
        <a:buClr>
          <a:schemeClr val="accent2"/>
        </a:buClr>
        <a:buFont typeface="Wingdings" pitchFamily="2" charset="2"/>
        <a:buChar char="§"/>
        <a:defRPr sz="2000" b="1" kern="1200">
          <a:solidFill>
            <a:schemeClr val="tx1"/>
          </a:solidFill>
          <a:latin typeface="Arial" charset="0"/>
          <a:ea typeface="Arial" charset="0"/>
          <a:cs typeface="Arial" charset="0"/>
        </a:defRPr>
      </a:lvl1pPr>
      <a:lvl2pPr marL="685800" indent="-330200" algn="l" defTabSz="914400" rtl="0" eaLnBrk="1" latinLnBrk="0" hangingPunct="1">
        <a:lnSpc>
          <a:spcPct val="100000"/>
        </a:lnSpc>
        <a:spcBef>
          <a:spcPts val="0"/>
        </a:spcBef>
        <a:spcAft>
          <a:spcPts val="300"/>
        </a:spcAft>
        <a:buFont typeface="MS Reference Sans Serif"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300"/>
        </a:spcAft>
        <a:buClr>
          <a:schemeClr val="accent3"/>
        </a:buClr>
        <a:buSzPct val="115000"/>
        <a:buFont typeface="Arial"/>
        <a:buChar char="•"/>
        <a:defRPr sz="16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300"/>
        </a:spcAft>
        <a:buClr>
          <a:schemeClr val="accent5"/>
        </a:buClr>
        <a:buFont typeface="Arial"/>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300"/>
        </a:spcAft>
        <a:buClr>
          <a:schemeClr val="accent6"/>
        </a:buClr>
        <a:buFont typeface="Arial"/>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6EFED-8363-4697-8266-DEF8A1E391B7}" type="datetimeFigureOut">
              <a:rPr lang="en-US" smtClean="0"/>
              <a:t>4/4/2019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A81F-7B38-4F88-9B3B-952228704C34}" type="slidenum">
              <a:rPr lang="en-US" smtClean="0"/>
              <a:t>‹#›</a:t>
            </a:fld>
            <a:endParaRPr lang="en-US"/>
          </a:p>
        </p:txBody>
      </p:sp>
    </p:spTree>
    <p:extLst>
      <p:ext uri="{BB962C8B-B14F-4D97-AF65-F5344CB8AC3E}">
        <p14:creationId xmlns:p14="http://schemas.microsoft.com/office/powerpoint/2010/main" val="142818949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6495D-22CA-484F-B740-96018288D56B}" type="datetimeFigureOut">
              <a:rPr lang="en-US" smtClean="0"/>
              <a:t>4/4/2019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BBBD2-ABCB-FC47-BBC1-54AB7DBD7585}" type="slidenum">
              <a:rPr lang="en-US" smtClean="0"/>
              <a:t>‹#›</a:t>
            </a:fld>
            <a:endParaRPr lang="en-US" dirty="0"/>
          </a:p>
        </p:txBody>
      </p:sp>
    </p:spTree>
    <p:extLst>
      <p:ext uri="{BB962C8B-B14F-4D97-AF65-F5344CB8AC3E}">
        <p14:creationId xmlns:p14="http://schemas.microsoft.com/office/powerpoint/2010/main" val="589673557"/>
      </p:ext>
    </p:extLst>
  </p:cSld>
  <p:clrMap bg1="lt1" tx1="dk1" bg2="lt2" tx2="dk2" accent1="accent1" accent2="accent2" accent3="accent3" accent4="accent4" accent5="accent5" accent6="accent6" hlink="hlink" folHlink="folHlink"/>
  <p:sldLayoutIdLst>
    <p:sldLayoutId id="2147483825" r:id="rId1"/>
    <p:sldLayoutId id="2147483824" r:id="rId2"/>
    <p:sldLayoutId id="2147483805" r:id="rId3"/>
    <p:sldLayoutId id="2147483806" r:id="rId4"/>
    <p:sldLayoutId id="2147483826" r:id="rId5"/>
    <p:sldLayoutId id="2147483828" r:id="rId6"/>
    <p:sldLayoutId id="2147483829" r:id="rId7"/>
    <p:sldLayoutId id="21474838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vfoprod-consolidated.activationnow.com/"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vfoprod-consolidated.activationnow.com/"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hyperlink" Target="https://vfoprod-consolidated.activationnow.com/"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vfoprod-consolidated.activationnow.com/"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vfoprod-consolidated.activationnow.com/"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39" y="4529844"/>
            <a:ext cx="11301349" cy="1192736"/>
          </a:xfrm>
        </p:spPr>
        <p:txBody>
          <a:bodyPr>
            <a:noAutofit/>
          </a:bodyPr>
          <a:lstStyle/>
          <a:p>
            <a:r>
              <a:rPr lang="en-US" sz="3800" b="1" dirty="0" smtClean="0">
                <a:solidFill>
                  <a:srgbClr val="0070C0"/>
                </a:solidFill>
                <a:latin typeface="Calibri" panose="020F0502020204030204" pitchFamily="34" charset="0"/>
                <a:ea typeface="Verdana" charset="0"/>
                <a:cs typeface="Calibri" panose="020F0502020204030204" pitchFamily="34" charset="0"/>
              </a:rPr>
              <a:t>Consolidated &amp; Consolidated NNE</a:t>
            </a:r>
            <a:r>
              <a:rPr lang="en-US" sz="3800" b="1" dirty="0" smtClean="0">
                <a:solidFill>
                  <a:schemeClr val="tx1">
                    <a:lumMod val="50000"/>
                  </a:schemeClr>
                </a:solidFill>
                <a:latin typeface="Calibri" panose="020F0502020204030204" pitchFamily="34" charset="0"/>
                <a:ea typeface="Verdana" charset="0"/>
                <a:cs typeface="Calibri" panose="020F0502020204030204" pitchFamily="34" charset="0"/>
              </a:rPr>
              <a:t/>
            </a:r>
            <a:br>
              <a:rPr lang="en-US" sz="3800" b="1" dirty="0" smtClean="0">
                <a:solidFill>
                  <a:schemeClr val="tx1">
                    <a:lumMod val="50000"/>
                  </a:schemeClr>
                </a:solidFill>
                <a:latin typeface="Calibri" panose="020F0502020204030204" pitchFamily="34" charset="0"/>
                <a:ea typeface="Verdana" charset="0"/>
                <a:cs typeface="Calibri" panose="020F0502020204030204" pitchFamily="34" charset="0"/>
              </a:rPr>
            </a:br>
            <a:r>
              <a:rPr lang="en-US" sz="3800" i="1" dirty="0" smtClean="0">
                <a:solidFill>
                  <a:schemeClr val="tx1">
                    <a:lumMod val="50000"/>
                  </a:schemeClr>
                </a:solidFill>
                <a:latin typeface="Calibri" panose="020F0502020204030204" pitchFamily="34" charset="0"/>
                <a:ea typeface="Verdana" charset="0"/>
                <a:cs typeface="Calibri" panose="020F0502020204030204" pitchFamily="34" charset="0"/>
              </a:rPr>
              <a:t>VFO Environment Integration</a:t>
            </a:r>
            <a:endParaRPr lang="en-US" sz="3800" i="1" dirty="0">
              <a:solidFill>
                <a:schemeClr val="tx1">
                  <a:lumMod val="50000"/>
                </a:schemeClr>
              </a:solidFill>
              <a:latin typeface="Calibri" panose="020F0502020204030204" pitchFamily="34" charset="0"/>
              <a:ea typeface="Verdana" charset="0"/>
              <a:cs typeface="Calibri" panose="020F0502020204030204" pitchFamily="34" charset="0"/>
            </a:endParaRPr>
          </a:p>
        </p:txBody>
      </p:sp>
      <p:sp>
        <p:nvSpPr>
          <p:cNvPr id="6" name="Title 1"/>
          <p:cNvSpPr txBox="1">
            <a:spLocks/>
          </p:cNvSpPr>
          <p:nvPr/>
        </p:nvSpPr>
        <p:spPr>
          <a:xfrm>
            <a:off x="507850" y="5686140"/>
            <a:ext cx="7223273" cy="54572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US" sz="2000" dirty="0" smtClean="0">
                <a:solidFill>
                  <a:schemeClr val="tx1"/>
                </a:solidFill>
                <a:latin typeface="Calibri" panose="020F0502020204030204" pitchFamily="34" charset="0"/>
                <a:ea typeface="Verdana" charset="0"/>
                <a:cs typeface="Calibri" panose="020F0502020204030204" pitchFamily="34" charset="0"/>
              </a:rPr>
              <a:t>Integration Completion Date:  April 15, 2019</a:t>
            </a:r>
            <a:endParaRPr lang="en-US" sz="2000" dirty="0">
              <a:solidFill>
                <a:schemeClr val="tx1"/>
              </a:solidFill>
              <a:latin typeface="Calibri" panose="020F0502020204030204" pitchFamily="34" charset="0"/>
              <a:ea typeface="Verdana" charset="0"/>
              <a:cs typeface="Calibri" panose="020F0502020204030204" pitchFamily="34" charset="0"/>
            </a:endParaRPr>
          </a:p>
        </p:txBody>
      </p:sp>
      <p:sp>
        <p:nvSpPr>
          <p:cNvPr id="5" name="AutoShape 2" descr="XFINITY Mobile">
            <a:extLst>
              <a:ext uri="{FF2B5EF4-FFF2-40B4-BE49-F238E27FC236}">
                <a16:creationId xmlns="" xmlns:a16="http://schemas.microsoft.com/office/drawing/2014/main" id="{53736C80-95C2-904D-82D2-226CD543DC08}"/>
              </a:ext>
            </a:extLst>
          </p:cNvPr>
          <p:cNvSpPr>
            <a:spLocks noChangeAspect="1" noChangeArrowheads="1"/>
          </p:cNvSpPr>
          <p:nvPr/>
        </p:nvSpPr>
        <p:spPr bwMode="auto">
          <a:xfrm rot="3944006">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2" descr="Consolidated Commun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669"/>
            <a:ext cx="3413680" cy="131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Steps to reset your password</a:t>
            </a:r>
            <a:endParaRPr lang="en-US" dirty="0"/>
          </a:p>
        </p:txBody>
      </p:sp>
      <p:sp>
        <p:nvSpPr>
          <p:cNvPr id="3" name="Title 2"/>
          <p:cNvSpPr>
            <a:spLocks noGrp="1"/>
          </p:cNvSpPr>
          <p:nvPr>
            <p:ph type="title"/>
          </p:nvPr>
        </p:nvSpPr>
        <p:spPr/>
        <p:txBody>
          <a:bodyPr/>
          <a:lstStyle/>
          <a:p>
            <a:r>
              <a:rPr lang="en-US" dirty="0" smtClean="0"/>
              <a:t>If you forget your Password – Cont’d</a:t>
            </a:r>
            <a:endParaRPr lang="en-US" dirty="0"/>
          </a:p>
        </p:txBody>
      </p:sp>
      <p:pic>
        <p:nvPicPr>
          <p:cNvPr id="7" name="Picture 6"/>
          <p:cNvPicPr/>
          <p:nvPr/>
        </p:nvPicPr>
        <p:blipFill rotWithShape="1">
          <a:blip r:embed="rId2"/>
          <a:srcRect l="32853" t="10897" r="32853" b="38365"/>
          <a:stretch/>
        </p:blipFill>
        <p:spPr bwMode="auto">
          <a:xfrm>
            <a:off x="7420543" y="2091919"/>
            <a:ext cx="2623820" cy="18288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32692" t="12600" r="33013" b="34279"/>
          <a:stretch/>
        </p:blipFill>
        <p:spPr bwMode="auto">
          <a:xfrm>
            <a:off x="5224780" y="4587876"/>
            <a:ext cx="2606040" cy="1901825"/>
          </a:xfrm>
          <a:prstGeom prst="rect">
            <a:avLst/>
          </a:prstGeom>
          <a:ln>
            <a:noFill/>
          </a:ln>
          <a:extLst>
            <a:ext uri="{53640926-AAD7-44D8-BBD7-CCE9431645EC}">
              <a14:shadowObscured xmlns:a14="http://schemas.microsoft.com/office/drawing/2010/main"/>
            </a:ext>
          </a:extLst>
        </p:spPr>
      </p:pic>
      <p:sp>
        <p:nvSpPr>
          <p:cNvPr id="9" name="Content Placeholder 3"/>
          <p:cNvSpPr txBox="1">
            <a:spLocks/>
          </p:cNvSpPr>
          <p:nvPr/>
        </p:nvSpPr>
        <p:spPr>
          <a:xfrm>
            <a:off x="381000" y="1531553"/>
            <a:ext cx="9012175" cy="5362596"/>
          </a:xfrm>
          <a:prstGeom prst="rect">
            <a:avLst/>
          </a:prstGeom>
        </p:spPr>
        <p:txBody>
          <a:bodyPr vert="horz" lIns="91440" tIns="45720" rIns="91440" bIns="45720" rtlCol="0">
            <a:normAutofit/>
          </a:bodyPr>
          <a:lstStyle>
            <a:lvl1pPr marL="254000" indent="-254000" algn="l" defTabSz="914400" rtl="0" eaLnBrk="1" latinLnBrk="0" hangingPunct="1">
              <a:lnSpc>
                <a:spcPct val="100000"/>
              </a:lnSpc>
              <a:spcBef>
                <a:spcPts val="0"/>
              </a:spcBef>
              <a:spcAft>
                <a:spcPts val="300"/>
              </a:spcAft>
              <a:buClr>
                <a:schemeClr val="accent2"/>
              </a:buClr>
              <a:buFont typeface="Wingdings" pitchFamily="2" charset="2"/>
              <a:buChar char="§"/>
              <a:defRPr sz="2000" b="1" kern="1200">
                <a:solidFill>
                  <a:schemeClr val="tx1"/>
                </a:solidFill>
                <a:latin typeface="Arial" charset="0"/>
                <a:ea typeface="Arial" charset="0"/>
                <a:cs typeface="Arial" charset="0"/>
              </a:defRPr>
            </a:lvl1pPr>
            <a:lvl2pPr marL="685800" indent="-330200" algn="l" defTabSz="914400" rtl="0" eaLnBrk="1" latinLnBrk="0" hangingPunct="1">
              <a:lnSpc>
                <a:spcPct val="100000"/>
              </a:lnSpc>
              <a:spcBef>
                <a:spcPts val="0"/>
              </a:spcBef>
              <a:spcAft>
                <a:spcPts val="300"/>
              </a:spcAft>
              <a:buFont typeface="MS Reference Sans Serif"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300"/>
              </a:spcAft>
              <a:buClr>
                <a:schemeClr val="accent3"/>
              </a:buClr>
              <a:buSzPct val="115000"/>
              <a:buFont typeface="Arial"/>
              <a:buChar char="•"/>
              <a:defRPr sz="16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300"/>
              </a:spcAft>
              <a:buClr>
                <a:schemeClr val="accent5"/>
              </a:buClr>
              <a:buFont typeface="Arial"/>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300"/>
              </a:spcAft>
              <a:buClr>
                <a:schemeClr val="accent6"/>
              </a:buClr>
              <a:buFont typeface="Arial"/>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AutoNum type="arabicPeriod" startAt="4"/>
            </a:pPr>
            <a:r>
              <a:rPr lang="en-US" dirty="0" smtClean="0"/>
              <a:t>VFO </a:t>
            </a:r>
            <a:r>
              <a:rPr lang="en-US" dirty="0"/>
              <a:t>will send a verification code.  Enter the code and click “Next</a:t>
            </a:r>
            <a:r>
              <a:rPr lang="en-US" dirty="0" smtClean="0"/>
              <a:t>.”</a:t>
            </a:r>
          </a:p>
          <a:p>
            <a:pPr marL="457200" indent="-457200">
              <a:buAutoNum type="arabicPeriod" startAt="4"/>
            </a:pPr>
            <a:endParaRPr lang="en-US" dirty="0">
              <a:solidFill>
                <a:schemeClr val="bg1"/>
              </a:solidFill>
            </a:endParaRPr>
          </a:p>
          <a:p>
            <a:pPr marL="457200" indent="-457200">
              <a:buAutoNum type="arabicPeriod" startAt="4"/>
            </a:pPr>
            <a:endParaRPr lang="en-US" dirty="0" smtClean="0">
              <a:solidFill>
                <a:schemeClr val="bg1"/>
              </a:solidFill>
            </a:endParaRPr>
          </a:p>
          <a:p>
            <a:pPr marL="457200" indent="-457200">
              <a:buAutoNum type="arabicPeriod" startAt="4"/>
            </a:pPr>
            <a:endParaRPr lang="en-US" dirty="0" smtClean="0">
              <a:solidFill>
                <a:schemeClr val="bg1"/>
              </a:solidFill>
            </a:endParaRPr>
          </a:p>
          <a:p>
            <a:pPr marL="457200" indent="-457200">
              <a:buAutoNum type="arabicPeriod" startAt="4"/>
            </a:pPr>
            <a:endParaRPr lang="en-US" sz="1000" dirty="0" smtClean="0">
              <a:solidFill>
                <a:schemeClr val="bg1"/>
              </a:solidFill>
            </a:endParaRPr>
          </a:p>
          <a:p>
            <a:pPr marL="457200" indent="-457200">
              <a:buAutoNum type="arabicPeriod" startAt="4"/>
            </a:pPr>
            <a:endParaRPr lang="en-US" sz="1000" dirty="0" smtClean="0">
              <a:solidFill>
                <a:schemeClr val="bg1"/>
              </a:solidFill>
            </a:endParaRPr>
          </a:p>
          <a:p>
            <a:pPr marL="457200" indent="-457200">
              <a:buAutoNum type="arabicPeriod" startAt="4"/>
            </a:pPr>
            <a:endParaRPr lang="en-US" sz="1000" dirty="0">
              <a:solidFill>
                <a:schemeClr val="bg1"/>
              </a:solidFill>
            </a:endParaRPr>
          </a:p>
          <a:p>
            <a:pPr marL="457200" indent="-457200">
              <a:buAutoNum type="arabicPeriod" startAt="4"/>
            </a:pPr>
            <a:endParaRPr lang="en-US" sz="1000" dirty="0" smtClean="0">
              <a:solidFill>
                <a:schemeClr val="bg1"/>
              </a:solidFill>
            </a:endParaRPr>
          </a:p>
          <a:p>
            <a:pPr marL="457200" indent="-457200">
              <a:buAutoNum type="arabicPeriod" startAt="4"/>
            </a:pPr>
            <a:endParaRPr lang="en-US" sz="1000" dirty="0">
              <a:solidFill>
                <a:schemeClr val="bg1"/>
              </a:solidFill>
            </a:endParaRPr>
          </a:p>
          <a:p>
            <a:pPr marL="457200" indent="-457200">
              <a:buAutoNum type="arabicPeriod" startAt="4"/>
            </a:pPr>
            <a:endParaRPr lang="en-US" dirty="0">
              <a:solidFill>
                <a:schemeClr val="bg1"/>
              </a:solidFill>
            </a:endParaRPr>
          </a:p>
          <a:p>
            <a:pPr marL="457200" indent="-457200">
              <a:buAutoNum type="arabicPeriod" startAt="4"/>
            </a:pPr>
            <a:r>
              <a:rPr lang="en-US" dirty="0" smtClean="0"/>
              <a:t>Enter your password twice and click “Update Password.”</a:t>
            </a:r>
          </a:p>
          <a:p>
            <a:pPr marL="457200" indent="-457200">
              <a:buAutoNum type="arabicPeriod" startAt="4"/>
            </a:pPr>
            <a:endParaRPr lang="en-US" dirty="0"/>
          </a:p>
          <a:p>
            <a:pPr marL="457200" indent="-457200">
              <a:buAutoNum type="arabicPeriod" startAt="4"/>
            </a:pPr>
            <a:r>
              <a:rPr lang="en-US" dirty="0" smtClean="0"/>
              <a:t>Your password is reset.</a:t>
            </a:r>
            <a:endParaRPr lang="en-US" dirty="0"/>
          </a:p>
        </p:txBody>
      </p:sp>
      <p:pic>
        <p:nvPicPr>
          <p:cNvPr id="12" name="Picture 11"/>
          <p:cNvPicPr>
            <a:picLocks noChangeAspect="1"/>
          </p:cNvPicPr>
          <p:nvPr/>
        </p:nvPicPr>
        <p:blipFill>
          <a:blip r:embed="rId4"/>
          <a:stretch>
            <a:fillRect/>
          </a:stretch>
        </p:blipFill>
        <p:spPr>
          <a:xfrm>
            <a:off x="3408585" y="2091920"/>
            <a:ext cx="3175349" cy="1828800"/>
          </a:xfrm>
          <a:prstGeom prst="rect">
            <a:avLst/>
          </a:prstGeom>
          <a:ln>
            <a:solidFill>
              <a:schemeClr val="tx1"/>
            </a:solidFill>
          </a:ln>
        </p:spPr>
      </p:pic>
    </p:spTree>
    <p:extLst>
      <p:ext uri="{BB962C8B-B14F-4D97-AF65-F5344CB8AC3E}">
        <p14:creationId xmlns:p14="http://schemas.microsoft.com/office/powerpoint/2010/main" val="2939338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in VFO 16.8</a:t>
            </a:r>
            <a:endParaRPr lang="en-US" dirty="0"/>
          </a:p>
        </p:txBody>
      </p:sp>
      <p:sp>
        <p:nvSpPr>
          <p:cNvPr id="3" name="Title 2"/>
          <p:cNvSpPr>
            <a:spLocks noGrp="1"/>
          </p:cNvSpPr>
          <p:nvPr>
            <p:ph type="title"/>
          </p:nvPr>
        </p:nvSpPr>
        <p:spPr/>
        <p:txBody>
          <a:bodyPr/>
          <a:lstStyle/>
          <a:p>
            <a:r>
              <a:rPr lang="en-US" dirty="0" smtClean="0"/>
              <a:t>New User Profile Icon </a:t>
            </a:r>
            <a:endParaRPr lang="en-US" dirty="0"/>
          </a:p>
        </p:txBody>
      </p:sp>
      <p:sp>
        <p:nvSpPr>
          <p:cNvPr id="4" name="Content Placeholder 3"/>
          <p:cNvSpPr>
            <a:spLocks noGrp="1"/>
          </p:cNvSpPr>
          <p:nvPr>
            <p:ph sz="quarter" idx="12"/>
          </p:nvPr>
        </p:nvSpPr>
        <p:spPr/>
        <p:txBody>
          <a:bodyPr/>
          <a:lstStyle/>
          <a:p>
            <a:pPr marL="0" indent="0">
              <a:buNone/>
            </a:pPr>
            <a:r>
              <a:rPr lang="en-US" dirty="0" smtClean="0"/>
              <a:t>On the home page, you can manage your emails and security questions by clicking the new User Profile icon.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You can update your email address if it changes, </a:t>
            </a:r>
          </a:p>
          <a:p>
            <a:pPr marL="0" indent="0">
              <a:buNone/>
            </a:pPr>
            <a:r>
              <a:rPr lang="en-US" dirty="0" smtClean="0"/>
              <a:t>and/or select different security questions and </a:t>
            </a:r>
          </a:p>
          <a:p>
            <a:pPr marL="0" indent="0">
              <a:buNone/>
            </a:pPr>
            <a:r>
              <a:rPr lang="en-US" dirty="0" smtClean="0"/>
              <a:t>change answers.</a:t>
            </a:r>
            <a:endParaRPr lang="en-US" dirty="0"/>
          </a:p>
        </p:txBody>
      </p:sp>
      <p:pic>
        <p:nvPicPr>
          <p:cNvPr id="6" name="Picture 5" descr="http://10.16.6.32:4002/images/user_profile.png"/>
          <p:cNvPicPr/>
          <p:nvPr/>
        </p:nvPicPr>
        <p:blipFill>
          <a:blip r:embed="rId2">
            <a:extLst>
              <a:ext uri="{28A0092B-C50C-407E-A947-70E740481C1C}">
                <a14:useLocalDpi xmlns:a14="http://schemas.microsoft.com/office/drawing/2010/main" val="0"/>
              </a:ext>
            </a:extLst>
          </a:blip>
          <a:srcRect/>
          <a:stretch>
            <a:fillRect/>
          </a:stretch>
        </p:blipFill>
        <p:spPr bwMode="auto">
          <a:xfrm>
            <a:off x="5019674" y="359775"/>
            <a:ext cx="542925" cy="567434"/>
          </a:xfrm>
          <a:prstGeom prst="rect">
            <a:avLst/>
          </a:prstGeom>
          <a:noFill/>
          <a:ln>
            <a:noFill/>
          </a:ln>
        </p:spPr>
      </p:pic>
      <p:pic>
        <p:nvPicPr>
          <p:cNvPr id="10" name="Picture 9"/>
          <p:cNvPicPr/>
          <p:nvPr/>
        </p:nvPicPr>
        <p:blipFill rotWithShape="1">
          <a:blip r:embed="rId3" cstate="print">
            <a:extLst>
              <a:ext uri="{28A0092B-C50C-407E-A947-70E740481C1C}">
                <a14:useLocalDpi xmlns:a14="http://schemas.microsoft.com/office/drawing/2010/main" val="0"/>
              </a:ext>
            </a:extLst>
          </a:blip>
          <a:srcRect t="1" b="35726"/>
          <a:stretch/>
        </p:blipFill>
        <p:spPr bwMode="auto">
          <a:xfrm>
            <a:off x="589416" y="2318657"/>
            <a:ext cx="5788025" cy="1828800"/>
          </a:xfrm>
          <a:prstGeom prst="rect">
            <a:avLst/>
          </a:prstGeom>
          <a:ln>
            <a:solidFill>
              <a:schemeClr val="accent1">
                <a:shade val="50000"/>
              </a:schemeClr>
            </a:solidFill>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6760029" y="2047540"/>
            <a:ext cx="5076959" cy="3102061"/>
          </a:xfrm>
          <a:prstGeom prst="rect">
            <a:avLst/>
          </a:prstGeom>
          <a:ln>
            <a:solidFill>
              <a:schemeClr val="accent1">
                <a:shade val="50000"/>
              </a:schemeClr>
            </a:solidFill>
          </a:ln>
        </p:spPr>
      </p:pic>
      <p:pic>
        <p:nvPicPr>
          <p:cNvPr id="12" name="Picture 11"/>
          <p:cNvPicPr/>
          <p:nvPr/>
        </p:nvPicPr>
        <p:blipFill rotWithShape="1">
          <a:blip r:embed="rId5">
            <a:extLst>
              <a:ext uri="{28A0092B-C50C-407E-A947-70E740481C1C}">
                <a14:useLocalDpi xmlns:a14="http://schemas.microsoft.com/office/drawing/2010/main" val="0"/>
              </a:ext>
            </a:extLst>
          </a:blip>
          <a:srcRect t="75528"/>
          <a:stretch/>
        </p:blipFill>
        <p:spPr bwMode="auto">
          <a:xfrm>
            <a:off x="6760029" y="5401363"/>
            <a:ext cx="5076959" cy="691429"/>
          </a:xfrm>
          <a:prstGeom prst="rect">
            <a:avLst/>
          </a:prstGeom>
          <a:solidFill>
            <a:schemeClr val="tx1"/>
          </a:solidFill>
          <a:ln>
            <a:solidFill>
              <a:schemeClr val="accent1">
                <a:shade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9888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 will I do on April 15, 2019?</a:t>
            </a:r>
            <a:endParaRPr lang="en-US" dirty="0"/>
          </a:p>
        </p:txBody>
      </p:sp>
      <p:sp>
        <p:nvSpPr>
          <p:cNvPr id="3" name="Title 2"/>
          <p:cNvSpPr>
            <a:spLocks noGrp="1"/>
          </p:cNvSpPr>
          <p:nvPr>
            <p:ph type="title"/>
          </p:nvPr>
        </p:nvSpPr>
        <p:spPr/>
        <p:txBody>
          <a:bodyPr/>
          <a:lstStyle/>
          <a:p>
            <a:r>
              <a:rPr lang="en-US" dirty="0" smtClean="0"/>
              <a:t>Instructions for April 15, 2019</a:t>
            </a:r>
            <a:endParaRPr lang="en-US" dirty="0"/>
          </a:p>
        </p:txBody>
      </p:sp>
      <p:sp>
        <p:nvSpPr>
          <p:cNvPr id="4" name="Content Placeholder 3"/>
          <p:cNvSpPr>
            <a:spLocks noGrp="1"/>
          </p:cNvSpPr>
          <p:nvPr>
            <p:ph sz="quarter" idx="12"/>
          </p:nvPr>
        </p:nvSpPr>
        <p:spPr>
          <a:xfrm>
            <a:off x="496888" y="1568450"/>
            <a:ext cx="11059007" cy="4524342"/>
          </a:xfrm>
        </p:spPr>
        <p:txBody>
          <a:bodyPr>
            <a:normAutofit fontScale="92500" lnSpcReduction="10000"/>
          </a:bodyPr>
          <a:lstStyle/>
          <a:p>
            <a:pPr marL="457200" indent="-457200">
              <a:spcBef>
                <a:spcPts val="1200"/>
              </a:spcBef>
              <a:spcAft>
                <a:spcPts val="1200"/>
              </a:spcAft>
              <a:buFont typeface="+mj-lt"/>
              <a:buAutoNum type="arabicPeriod"/>
            </a:pPr>
            <a:r>
              <a:rPr lang="en-US" dirty="0" smtClean="0"/>
              <a:t>Update the old bookmark URL to the new URL: </a:t>
            </a:r>
            <a:r>
              <a:rPr lang="en-US" dirty="0">
                <a:hlinkClick r:id="rId2"/>
              </a:rPr>
              <a:t>https://vfoprod-consolidated.activationnow.com</a:t>
            </a:r>
            <a:r>
              <a:rPr lang="en-US" dirty="0"/>
              <a:t> </a:t>
            </a:r>
            <a:endParaRPr lang="en-US" dirty="0" smtClean="0"/>
          </a:p>
          <a:p>
            <a:pPr marL="457200" indent="-457200">
              <a:spcBef>
                <a:spcPts val="1200"/>
              </a:spcBef>
              <a:spcAft>
                <a:spcPts val="1200"/>
              </a:spcAft>
              <a:buFont typeface="+mj-lt"/>
              <a:buAutoNum type="arabicPeriod"/>
            </a:pPr>
            <a:r>
              <a:rPr lang="en-US" dirty="0" smtClean="0"/>
              <a:t>Log into </a:t>
            </a:r>
            <a:r>
              <a:rPr lang="en-US" dirty="0" smtClean="0">
                <a:hlinkClick r:id="rId2"/>
              </a:rPr>
              <a:t>https://vfoprod-consolidated.activationnow.com</a:t>
            </a:r>
            <a:r>
              <a:rPr lang="en-US" dirty="0" smtClean="0"/>
              <a:t> with your current </a:t>
            </a:r>
            <a:r>
              <a:rPr lang="en-US" dirty="0"/>
              <a:t>u</a:t>
            </a:r>
            <a:r>
              <a:rPr lang="en-US" dirty="0" smtClean="0"/>
              <a:t>ser name and password. </a:t>
            </a:r>
          </a:p>
          <a:p>
            <a:pPr marL="457200" indent="-457200">
              <a:spcBef>
                <a:spcPts val="1200"/>
              </a:spcBef>
              <a:spcAft>
                <a:spcPts val="1200"/>
              </a:spcAft>
              <a:buFont typeface="+mj-lt"/>
              <a:buAutoNum type="arabicPeriod"/>
            </a:pPr>
            <a:r>
              <a:rPr lang="en-US" dirty="0" smtClean="0"/>
              <a:t>Select and answer 3 security verification questions.</a:t>
            </a:r>
          </a:p>
          <a:p>
            <a:pPr marL="457200" indent="-457200">
              <a:spcBef>
                <a:spcPts val="1200"/>
              </a:spcBef>
              <a:spcAft>
                <a:spcPts val="1200"/>
              </a:spcAft>
              <a:buFont typeface="+mj-lt"/>
              <a:buAutoNum type="arabicPeriod"/>
            </a:pPr>
            <a:r>
              <a:rPr lang="en-US" dirty="0"/>
              <a:t>Enter </a:t>
            </a:r>
            <a:r>
              <a:rPr lang="en-US" dirty="0" smtClean="0"/>
              <a:t>or verify your </a:t>
            </a:r>
            <a:r>
              <a:rPr lang="en-US" dirty="0"/>
              <a:t>email address</a:t>
            </a:r>
            <a:r>
              <a:rPr lang="en-US" dirty="0" smtClean="0"/>
              <a:t>.</a:t>
            </a:r>
          </a:p>
          <a:p>
            <a:pPr marL="457200" indent="-457200">
              <a:spcBef>
                <a:spcPts val="1200"/>
              </a:spcBef>
              <a:spcAft>
                <a:spcPts val="1200"/>
              </a:spcAft>
              <a:buFont typeface="+mj-lt"/>
              <a:buAutoNum type="arabicPeriod"/>
            </a:pPr>
            <a:r>
              <a:rPr lang="en-US" dirty="0" smtClean="0"/>
              <a:t>Look for the email with your verification code.</a:t>
            </a:r>
            <a:endParaRPr lang="en-US" dirty="0"/>
          </a:p>
          <a:p>
            <a:pPr marL="457200" indent="-457200">
              <a:spcBef>
                <a:spcPts val="1200"/>
              </a:spcBef>
              <a:spcAft>
                <a:spcPts val="1200"/>
              </a:spcAft>
              <a:buFont typeface="+mj-lt"/>
              <a:buAutoNum type="arabicPeriod"/>
            </a:pPr>
            <a:r>
              <a:rPr lang="en-US" dirty="0"/>
              <a:t>Enter a verification </a:t>
            </a:r>
            <a:r>
              <a:rPr lang="en-US" dirty="0" smtClean="0"/>
              <a:t>code.</a:t>
            </a:r>
          </a:p>
          <a:p>
            <a:pPr marL="457200" indent="-457200">
              <a:spcBef>
                <a:spcPts val="1200"/>
              </a:spcBef>
              <a:spcAft>
                <a:spcPts val="1200"/>
              </a:spcAft>
              <a:buFont typeface="+mj-lt"/>
              <a:buAutoNum type="arabicPeriod"/>
            </a:pPr>
            <a:r>
              <a:rPr lang="en-US" dirty="0" smtClean="0"/>
              <a:t>Begin using VFO.</a:t>
            </a:r>
            <a:endParaRPr lang="en-US" dirty="0"/>
          </a:p>
          <a:p>
            <a:pPr marL="889000" lvl="2"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78411" y="2796209"/>
            <a:ext cx="4277483" cy="2939412"/>
          </a:xfrm>
          <a:prstGeom prst="rect">
            <a:avLst/>
          </a:prstGeom>
        </p:spPr>
      </p:pic>
    </p:spTree>
    <p:extLst>
      <p:ext uri="{BB962C8B-B14F-4D97-AF65-F5344CB8AC3E}">
        <p14:creationId xmlns:p14="http://schemas.microsoft.com/office/powerpoint/2010/main" val="35163707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38150" y="4219236"/>
            <a:ext cx="5543550" cy="723154"/>
          </a:xfrm>
        </p:spPr>
        <p:txBody>
          <a:bodyPr/>
          <a:lstStyle/>
          <a:p>
            <a:r>
              <a:rPr lang="en-US" dirty="0" smtClean="0"/>
              <a:t>What’s new for Consolidated Legacy users?</a:t>
            </a:r>
            <a:endParaRPr lang="en-US" dirty="0"/>
          </a:p>
        </p:txBody>
      </p:sp>
    </p:spTree>
    <p:extLst>
      <p:ext uri="{BB962C8B-B14F-4D97-AF65-F5344CB8AC3E}">
        <p14:creationId xmlns:p14="http://schemas.microsoft.com/office/powerpoint/2010/main" val="25183802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for Consolidated Legacy?</a:t>
            </a:r>
            <a:endParaRPr lang="en-US" dirty="0"/>
          </a:p>
        </p:txBody>
      </p:sp>
      <p:sp>
        <p:nvSpPr>
          <p:cNvPr id="3" name="Title 2"/>
          <p:cNvSpPr>
            <a:spLocks noGrp="1"/>
          </p:cNvSpPr>
          <p:nvPr>
            <p:ph type="title"/>
          </p:nvPr>
        </p:nvSpPr>
        <p:spPr/>
        <p:txBody>
          <a:bodyPr/>
          <a:lstStyle/>
          <a:p>
            <a:r>
              <a:rPr lang="en-US" dirty="0" smtClean="0"/>
              <a:t>Logging In</a:t>
            </a:r>
            <a:endParaRPr lang="en-US" dirty="0"/>
          </a:p>
        </p:txBody>
      </p:sp>
      <p:sp>
        <p:nvSpPr>
          <p:cNvPr id="4" name="Content Placeholder 3"/>
          <p:cNvSpPr>
            <a:spLocks noGrp="1"/>
          </p:cNvSpPr>
          <p:nvPr>
            <p:ph sz="quarter" idx="12"/>
          </p:nvPr>
        </p:nvSpPr>
        <p:spPr>
          <a:xfrm>
            <a:off x="496889" y="1568450"/>
            <a:ext cx="6090524" cy="4524342"/>
          </a:xfrm>
        </p:spPr>
        <p:txBody>
          <a:bodyPr>
            <a:normAutofit/>
          </a:bodyPr>
          <a:lstStyle/>
          <a:p>
            <a:r>
              <a:rPr lang="en-US" dirty="0" smtClean="0"/>
              <a:t>You will use the new URL </a:t>
            </a:r>
            <a:r>
              <a:rPr lang="en-US" dirty="0">
                <a:hlinkClick r:id="rId2"/>
              </a:rPr>
              <a:t>https://</a:t>
            </a:r>
            <a:r>
              <a:rPr lang="en-US" dirty="0" smtClean="0">
                <a:hlinkClick r:id="rId2"/>
              </a:rPr>
              <a:t>vfoprod-consolidated.activationnow.com</a:t>
            </a:r>
            <a:r>
              <a:rPr lang="en-US" dirty="0" smtClean="0"/>
              <a:t> to log in.</a:t>
            </a:r>
          </a:p>
          <a:p>
            <a:pPr lvl="1"/>
            <a:r>
              <a:rPr lang="en-US" dirty="0" smtClean="0"/>
              <a:t>Remember to edit the bookmarked URL.</a:t>
            </a:r>
          </a:p>
          <a:p>
            <a:endParaRPr lang="en-US" dirty="0" smtClean="0"/>
          </a:p>
          <a:p>
            <a:r>
              <a:rPr lang="en-US" dirty="0" smtClean="0"/>
              <a:t>Log </a:t>
            </a:r>
            <a:r>
              <a:rPr lang="en-US" dirty="0" smtClean="0"/>
              <a:t>in using your Consolidated Legacy User Name and Password.</a:t>
            </a:r>
          </a:p>
          <a:p>
            <a:endParaRPr lang="en-US" dirty="0" smtClean="0"/>
          </a:p>
          <a:p>
            <a:r>
              <a:rPr lang="en-US" dirty="0" smtClean="0"/>
              <a:t>All </a:t>
            </a:r>
            <a:r>
              <a:rPr lang="en-US" dirty="0" smtClean="0"/>
              <a:t>your Consolidated Legacy transactions will be available.</a:t>
            </a:r>
          </a:p>
          <a:p>
            <a:endParaRPr lang="en-US" dirty="0" smtClean="0"/>
          </a:p>
          <a:p>
            <a:r>
              <a:rPr lang="en-US" dirty="0" smtClean="0"/>
              <a:t>You </a:t>
            </a:r>
            <a:r>
              <a:rPr lang="en-US" dirty="0" smtClean="0"/>
              <a:t>can place service requests using ICSC values for Consolidated Legacy.</a:t>
            </a:r>
            <a:endParaRPr lang="en-US" dirty="0"/>
          </a:p>
          <a:p>
            <a:pPr marL="0" indent="0">
              <a:buNone/>
            </a:pPr>
            <a:endParaRPr lang="en-US" dirty="0" smtClean="0"/>
          </a:p>
        </p:txBody>
      </p:sp>
      <p:pic>
        <p:nvPicPr>
          <p:cNvPr id="5" name="Picture 2" descr="C:\Users\jger0001\AppData\Local\Temp\SNAGHTML2f1fa7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413" y="1447854"/>
            <a:ext cx="5286012" cy="286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3432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for Consolidated Legacy?</a:t>
            </a:r>
            <a:endParaRPr lang="en-US" dirty="0"/>
          </a:p>
        </p:txBody>
      </p:sp>
      <p:sp>
        <p:nvSpPr>
          <p:cNvPr id="3" name="Title 2"/>
          <p:cNvSpPr>
            <a:spLocks noGrp="1"/>
          </p:cNvSpPr>
          <p:nvPr>
            <p:ph type="title"/>
          </p:nvPr>
        </p:nvSpPr>
        <p:spPr/>
        <p:txBody>
          <a:bodyPr/>
          <a:lstStyle/>
          <a:p>
            <a:r>
              <a:rPr lang="en-US" dirty="0" smtClean="0"/>
              <a:t>VFO Session Timeout </a:t>
            </a:r>
            <a:endParaRPr lang="en-US" dirty="0"/>
          </a:p>
        </p:txBody>
      </p:sp>
      <p:sp>
        <p:nvSpPr>
          <p:cNvPr id="4" name="Content Placeholder 3"/>
          <p:cNvSpPr>
            <a:spLocks noGrp="1"/>
          </p:cNvSpPr>
          <p:nvPr>
            <p:ph sz="quarter" idx="12"/>
          </p:nvPr>
        </p:nvSpPr>
        <p:spPr/>
        <p:txBody>
          <a:bodyPr/>
          <a:lstStyle/>
          <a:p>
            <a:r>
              <a:rPr lang="en-US" dirty="0" smtClean="0"/>
              <a:t>You will be timed out of VFO after 4 hours of inactivity, instead of two.   </a:t>
            </a:r>
            <a:endParaRPr lang="en-US" dirty="0"/>
          </a:p>
        </p:txBody>
      </p:sp>
      <p:pic>
        <p:nvPicPr>
          <p:cNvPr id="5" name="Picture 4"/>
          <p:cNvPicPr>
            <a:picLocks noChangeAspect="1"/>
          </p:cNvPicPr>
          <p:nvPr/>
        </p:nvPicPr>
        <p:blipFill rotWithShape="1">
          <a:blip r:embed="rId2"/>
          <a:srcRect l="2667" t="-338" r="-451" b="45331"/>
          <a:stretch/>
        </p:blipFill>
        <p:spPr>
          <a:xfrm>
            <a:off x="1905268" y="2258996"/>
            <a:ext cx="8381464" cy="31432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6519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for Consolidated Legacy?</a:t>
            </a:r>
            <a:endParaRPr lang="en-US" dirty="0"/>
          </a:p>
        </p:txBody>
      </p:sp>
      <p:sp>
        <p:nvSpPr>
          <p:cNvPr id="3" name="Title 2"/>
          <p:cNvSpPr>
            <a:spLocks noGrp="1"/>
          </p:cNvSpPr>
          <p:nvPr>
            <p:ph type="title"/>
          </p:nvPr>
        </p:nvSpPr>
        <p:spPr/>
        <p:txBody>
          <a:bodyPr/>
          <a:lstStyle/>
          <a:p>
            <a:r>
              <a:rPr lang="en-US" dirty="0" smtClean="0"/>
              <a:t>VFO Order List</a:t>
            </a:r>
            <a:endParaRPr lang="en-US" dirty="0"/>
          </a:p>
        </p:txBody>
      </p:sp>
      <p:sp>
        <p:nvSpPr>
          <p:cNvPr id="4" name="Content Placeholder 3"/>
          <p:cNvSpPr>
            <a:spLocks noGrp="1"/>
          </p:cNvSpPr>
          <p:nvPr>
            <p:ph sz="quarter" idx="12"/>
          </p:nvPr>
        </p:nvSpPr>
        <p:spPr>
          <a:xfrm>
            <a:off x="496888" y="1568449"/>
            <a:ext cx="11314112" cy="5089526"/>
          </a:xfrm>
        </p:spPr>
        <p:txBody>
          <a:bodyPr>
            <a:normAutofit/>
          </a:bodyPr>
          <a:lstStyle/>
          <a:p>
            <a:r>
              <a:rPr lang="en-US" dirty="0" smtClean="0"/>
              <a:t>The columns on the order list can now be customized.  </a:t>
            </a:r>
          </a:p>
          <a:p>
            <a:pPr marL="0" indent="0">
              <a:buNone/>
            </a:pPr>
            <a:endParaRPr lang="en-US" sz="800" dirty="0" smtClean="0"/>
          </a:p>
          <a:p>
            <a:r>
              <a:rPr lang="en-US" dirty="0" smtClean="0"/>
              <a:t>There are two new columns that are part of the default Order List - ORD and CD Date.</a:t>
            </a:r>
          </a:p>
          <a:p>
            <a:endParaRPr lang="en-US" dirty="0"/>
          </a:p>
          <a:p>
            <a:endParaRPr lang="en-US" dirty="0" smtClean="0"/>
          </a:p>
          <a:p>
            <a:endParaRPr lang="en-US" dirty="0" smtClean="0"/>
          </a:p>
          <a:p>
            <a:endParaRPr lang="en-US" sz="2800" dirty="0" smtClean="0"/>
          </a:p>
          <a:p>
            <a:endParaRPr lang="en-US" sz="500" dirty="0" smtClean="0"/>
          </a:p>
          <a:p>
            <a:pPr marL="0" indent="0">
              <a:buNone/>
            </a:pPr>
            <a:r>
              <a:rPr lang="en-US" sz="1400" dirty="0" smtClean="0"/>
              <a:t>	Scroll to the bottom for the VFO Work List Filter and click the columns you want to see (by default, all columns appear).</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800" dirty="0"/>
          </a:p>
          <a:p>
            <a:pPr marL="0" indent="0">
              <a:buNone/>
            </a:pPr>
            <a:endParaRPr lang="en-US" sz="1400" dirty="0" smtClean="0"/>
          </a:p>
          <a:p>
            <a:pPr marL="0" indent="0">
              <a:buNone/>
            </a:pPr>
            <a:r>
              <a:rPr lang="en-US" sz="1400" dirty="0" smtClean="0"/>
              <a:t>	Remember to click OK.</a:t>
            </a:r>
            <a:endParaRPr lang="en-US" sz="1400" dirty="0"/>
          </a:p>
        </p:txBody>
      </p:sp>
      <p:pic>
        <p:nvPicPr>
          <p:cNvPr id="5" name="Picture 4"/>
          <p:cNvPicPr>
            <a:picLocks noChangeAspect="1"/>
          </p:cNvPicPr>
          <p:nvPr/>
        </p:nvPicPr>
        <p:blipFill rotWithShape="1">
          <a:blip r:embed="rId2"/>
          <a:srcRect b="74336"/>
          <a:stretch/>
        </p:blipFill>
        <p:spPr>
          <a:xfrm>
            <a:off x="1161837" y="2541243"/>
            <a:ext cx="10039563" cy="1339610"/>
          </a:xfrm>
          <a:prstGeom prst="rect">
            <a:avLst/>
          </a:prstGeom>
          <a:ln>
            <a:solidFill>
              <a:schemeClr val="tx1"/>
            </a:solidFill>
          </a:ln>
        </p:spPr>
      </p:pic>
      <p:pic>
        <p:nvPicPr>
          <p:cNvPr id="6" name="Picture 5"/>
          <p:cNvPicPr>
            <a:picLocks noChangeAspect="1"/>
          </p:cNvPicPr>
          <p:nvPr/>
        </p:nvPicPr>
        <p:blipFill rotWithShape="1">
          <a:blip r:embed="rId2"/>
          <a:srcRect l="-1800" t="64002" r="-1"/>
          <a:stretch/>
        </p:blipFill>
        <p:spPr>
          <a:xfrm>
            <a:off x="1166191" y="4368364"/>
            <a:ext cx="10035209" cy="1845024"/>
          </a:xfrm>
          <a:prstGeom prst="rect">
            <a:avLst/>
          </a:prstGeom>
          <a:noFill/>
          <a:ln>
            <a:solidFill>
              <a:schemeClr val="tx1"/>
            </a:solidFill>
          </a:ln>
        </p:spPr>
      </p:pic>
    </p:spTree>
    <p:extLst>
      <p:ext uri="{BB962C8B-B14F-4D97-AF65-F5344CB8AC3E}">
        <p14:creationId xmlns:p14="http://schemas.microsoft.com/office/powerpoint/2010/main" val="30485931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for Consolidated Legacy?</a:t>
            </a:r>
            <a:endParaRPr lang="en-US" dirty="0"/>
          </a:p>
        </p:txBody>
      </p:sp>
      <p:sp>
        <p:nvSpPr>
          <p:cNvPr id="3" name="Title 2"/>
          <p:cNvSpPr>
            <a:spLocks noGrp="1"/>
          </p:cNvSpPr>
          <p:nvPr>
            <p:ph type="title"/>
          </p:nvPr>
        </p:nvSpPr>
        <p:spPr/>
        <p:txBody>
          <a:bodyPr/>
          <a:lstStyle/>
          <a:p>
            <a:r>
              <a:rPr lang="en-US" dirty="0" smtClean="0"/>
              <a:t>VFO Order List</a:t>
            </a:r>
            <a:endParaRPr lang="en-US" dirty="0"/>
          </a:p>
        </p:txBody>
      </p:sp>
      <p:sp>
        <p:nvSpPr>
          <p:cNvPr id="4" name="Content Placeholder 3"/>
          <p:cNvSpPr>
            <a:spLocks noGrp="1"/>
          </p:cNvSpPr>
          <p:nvPr>
            <p:ph sz="quarter" idx="12"/>
          </p:nvPr>
        </p:nvSpPr>
        <p:spPr/>
        <p:txBody>
          <a:bodyPr/>
          <a:lstStyle/>
          <a:p>
            <a:r>
              <a:rPr lang="en-US" dirty="0" smtClean="0"/>
              <a:t>Here is an example of the Order List with all columns displayed:</a:t>
            </a:r>
          </a:p>
        </p:txBody>
      </p:sp>
      <p:pic>
        <p:nvPicPr>
          <p:cNvPr id="7" name="Picture 6"/>
          <p:cNvPicPr>
            <a:picLocks noChangeAspect="1"/>
          </p:cNvPicPr>
          <p:nvPr/>
        </p:nvPicPr>
        <p:blipFill rotWithShape="1">
          <a:blip r:embed="rId2"/>
          <a:srcRect t="13063"/>
          <a:stretch/>
        </p:blipFill>
        <p:spPr>
          <a:xfrm>
            <a:off x="809863" y="2123179"/>
            <a:ext cx="10572273" cy="4044109"/>
          </a:xfrm>
          <a:prstGeom prst="rect">
            <a:avLst/>
          </a:prstGeom>
          <a:ln>
            <a:solidFill>
              <a:schemeClr val="tx1"/>
            </a:solidFill>
          </a:ln>
        </p:spPr>
      </p:pic>
    </p:spTree>
    <p:extLst>
      <p:ext uri="{BB962C8B-B14F-4D97-AF65-F5344CB8AC3E}">
        <p14:creationId xmlns:p14="http://schemas.microsoft.com/office/powerpoint/2010/main" val="25759818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746298"/>
          </a:xfrm>
        </p:spPr>
        <p:txBody>
          <a:bodyPr/>
          <a:lstStyle/>
          <a:p>
            <a:r>
              <a:rPr lang="en-US" dirty="0"/>
              <a:t>What’s New for </a:t>
            </a:r>
            <a:r>
              <a:rPr lang="en-US" dirty="0" smtClean="0"/>
              <a:t>Consolidated Legacy?</a:t>
            </a:r>
            <a:endParaRPr lang="en-US" dirty="0"/>
          </a:p>
          <a:p>
            <a:endParaRPr lang="en-US" dirty="0"/>
          </a:p>
        </p:txBody>
      </p:sp>
      <p:sp>
        <p:nvSpPr>
          <p:cNvPr id="3" name="Title 2"/>
          <p:cNvSpPr>
            <a:spLocks noGrp="1"/>
          </p:cNvSpPr>
          <p:nvPr>
            <p:ph type="title"/>
          </p:nvPr>
        </p:nvSpPr>
        <p:spPr/>
        <p:txBody>
          <a:bodyPr/>
          <a:lstStyle/>
          <a:p>
            <a:r>
              <a:rPr lang="en-US" dirty="0" smtClean="0"/>
              <a:t>New VFO Access Service Help</a:t>
            </a:r>
            <a:endParaRPr lang="en-US" dirty="0"/>
          </a:p>
        </p:txBody>
      </p:sp>
      <p:sp>
        <p:nvSpPr>
          <p:cNvPr id="4" name="Content Placeholder 3"/>
          <p:cNvSpPr>
            <a:spLocks noGrp="1"/>
          </p:cNvSpPr>
          <p:nvPr>
            <p:ph sz="quarter" idx="12"/>
          </p:nvPr>
        </p:nvSpPr>
        <p:spPr/>
        <p:txBody>
          <a:bodyPr/>
          <a:lstStyle/>
          <a:p>
            <a:r>
              <a:rPr lang="en-US" dirty="0" smtClean="0"/>
              <a:t>The VFO Help has “Wholesale Business Rules” with Consolidated specific rules. </a:t>
            </a:r>
          </a:p>
          <a:p>
            <a:r>
              <a:rPr lang="en-US" dirty="0" smtClean="0"/>
              <a:t>Click “Wholesale Business Rules” and select the type of rules you want to view, Order or Response, then click Next.</a:t>
            </a:r>
            <a:endParaRPr lang="en-US" dirty="0"/>
          </a:p>
        </p:txBody>
      </p:sp>
      <p:pic>
        <p:nvPicPr>
          <p:cNvPr id="5" name="Picture 4"/>
          <p:cNvPicPr>
            <a:picLocks noChangeAspect="1"/>
          </p:cNvPicPr>
          <p:nvPr/>
        </p:nvPicPr>
        <p:blipFill rotWithShape="1">
          <a:blip r:embed="rId2"/>
          <a:srcRect l="29109" t="24520" r="30719"/>
          <a:stretch/>
        </p:blipFill>
        <p:spPr>
          <a:xfrm>
            <a:off x="622852" y="2783650"/>
            <a:ext cx="2478157" cy="209394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361142" y="2783650"/>
            <a:ext cx="6377560" cy="2976195"/>
          </a:xfrm>
          <a:prstGeom prst="rect">
            <a:avLst/>
          </a:prstGeom>
          <a:ln>
            <a:solidFill>
              <a:schemeClr val="tx1"/>
            </a:solidFill>
          </a:ln>
        </p:spPr>
      </p:pic>
      <p:sp>
        <p:nvSpPr>
          <p:cNvPr id="7" name="Rectangle 6"/>
          <p:cNvSpPr/>
          <p:nvPr/>
        </p:nvSpPr>
        <p:spPr>
          <a:xfrm>
            <a:off x="5075583" y="3034748"/>
            <a:ext cx="503582"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288696" y="3988904"/>
            <a:ext cx="1020417" cy="46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309113" y="3988904"/>
            <a:ext cx="821635" cy="135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9150" y="3705225"/>
            <a:ext cx="2114550" cy="2836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673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746298"/>
          </a:xfrm>
        </p:spPr>
        <p:txBody>
          <a:bodyPr/>
          <a:lstStyle/>
          <a:p>
            <a:r>
              <a:rPr lang="en-US" dirty="0"/>
              <a:t>What’s New for </a:t>
            </a:r>
            <a:r>
              <a:rPr lang="en-US" dirty="0" smtClean="0"/>
              <a:t>Consolidated Legacy?</a:t>
            </a:r>
            <a:endParaRPr lang="en-US" dirty="0"/>
          </a:p>
          <a:p>
            <a:endParaRPr lang="en-US" dirty="0"/>
          </a:p>
        </p:txBody>
      </p:sp>
      <p:sp>
        <p:nvSpPr>
          <p:cNvPr id="3" name="Title 2"/>
          <p:cNvSpPr>
            <a:spLocks noGrp="1"/>
          </p:cNvSpPr>
          <p:nvPr>
            <p:ph type="title"/>
          </p:nvPr>
        </p:nvSpPr>
        <p:spPr/>
        <p:txBody>
          <a:bodyPr/>
          <a:lstStyle/>
          <a:p>
            <a:r>
              <a:rPr lang="en-US" dirty="0" smtClean="0"/>
              <a:t>New VFO Access Service Help</a:t>
            </a:r>
            <a:endParaRPr lang="en-US" dirty="0"/>
          </a:p>
        </p:txBody>
      </p:sp>
      <p:sp>
        <p:nvSpPr>
          <p:cNvPr id="4" name="Content Placeholder 3"/>
          <p:cNvSpPr>
            <a:spLocks noGrp="1"/>
          </p:cNvSpPr>
          <p:nvPr>
            <p:ph sz="quarter" idx="12"/>
          </p:nvPr>
        </p:nvSpPr>
        <p:spPr>
          <a:xfrm>
            <a:off x="496887" y="1568450"/>
            <a:ext cx="11458045" cy="4524342"/>
          </a:xfrm>
        </p:spPr>
        <p:txBody>
          <a:bodyPr/>
          <a:lstStyle/>
          <a:p>
            <a:r>
              <a:rPr lang="en-US" dirty="0" smtClean="0"/>
              <a:t>You can search by 1) form, 2) field, 3) error code, or 4) field abbreviation, then click “Next.”</a:t>
            </a:r>
            <a:endParaRPr lang="en-US" dirty="0"/>
          </a:p>
        </p:txBody>
      </p:sp>
      <p:sp>
        <p:nvSpPr>
          <p:cNvPr id="7" name="Rectangle 6"/>
          <p:cNvSpPr/>
          <p:nvPr/>
        </p:nvSpPr>
        <p:spPr>
          <a:xfrm>
            <a:off x="5075583" y="3034748"/>
            <a:ext cx="503582" cy="424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61730" y="2078018"/>
            <a:ext cx="6981633" cy="3816626"/>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6357779" y="4037944"/>
            <a:ext cx="3674117" cy="2612706"/>
          </a:xfrm>
          <a:prstGeom prst="rect">
            <a:avLst/>
          </a:prstGeom>
        </p:spPr>
      </p:pic>
      <p:pic>
        <p:nvPicPr>
          <p:cNvPr id="12" name="Picture 11"/>
          <p:cNvPicPr>
            <a:picLocks noChangeAspect="1"/>
          </p:cNvPicPr>
          <p:nvPr/>
        </p:nvPicPr>
        <p:blipFill rotWithShape="1">
          <a:blip r:embed="rId4"/>
          <a:srcRect b="27292"/>
          <a:stretch/>
        </p:blipFill>
        <p:spPr>
          <a:xfrm>
            <a:off x="6357778" y="2138282"/>
            <a:ext cx="3674117" cy="1899662"/>
          </a:xfrm>
          <a:prstGeom prst="rect">
            <a:avLst/>
          </a:prstGeom>
        </p:spPr>
      </p:pic>
      <p:sp>
        <p:nvSpPr>
          <p:cNvPr id="13" name="Rectangle 12"/>
          <p:cNvSpPr/>
          <p:nvPr/>
        </p:nvSpPr>
        <p:spPr>
          <a:xfrm>
            <a:off x="2226365" y="2372139"/>
            <a:ext cx="516835" cy="424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5" name="Rectangle 14"/>
          <p:cNvSpPr/>
          <p:nvPr/>
        </p:nvSpPr>
        <p:spPr>
          <a:xfrm>
            <a:off x="7359251" y="2306538"/>
            <a:ext cx="393271" cy="193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6" name="Rectangle 15"/>
          <p:cNvSpPr/>
          <p:nvPr/>
        </p:nvSpPr>
        <p:spPr>
          <a:xfrm>
            <a:off x="6357779" y="2279374"/>
            <a:ext cx="3674116" cy="4371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5954908"/>
            <a:ext cx="5676900" cy="461665"/>
          </a:xfrm>
          <a:prstGeom prst="rect">
            <a:avLst/>
          </a:prstGeom>
          <a:noFill/>
        </p:spPr>
        <p:txBody>
          <a:bodyPr wrap="square" rtlCol="0">
            <a:spAutoFit/>
          </a:bodyPr>
          <a:lstStyle/>
          <a:p>
            <a:r>
              <a:rPr lang="en-US" sz="1200" dirty="0" smtClean="0"/>
              <a:t>NOTE:  You will find the same type of information with the addition of the actual coded business rules, error codes and error messages.  </a:t>
            </a:r>
            <a:endParaRPr lang="en-US" sz="1200" dirty="0"/>
          </a:p>
        </p:txBody>
      </p:sp>
    </p:spTree>
    <p:extLst>
      <p:ext uri="{BB962C8B-B14F-4D97-AF65-F5344CB8AC3E}">
        <p14:creationId xmlns:p14="http://schemas.microsoft.com/office/powerpoint/2010/main" val="1788680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Consolidated Communications </a:t>
            </a:r>
            <a:br>
              <a:rPr lang="en-US" dirty="0" smtClean="0"/>
            </a:br>
            <a:r>
              <a:rPr lang="en-US" dirty="0" smtClean="0"/>
              <a:t>VFO Integration Overview</a:t>
            </a:r>
            <a:endParaRPr lang="en-US" dirty="0"/>
          </a:p>
        </p:txBody>
      </p:sp>
      <p:sp>
        <p:nvSpPr>
          <p:cNvPr id="4" name="Content Placeholder 3"/>
          <p:cNvSpPr>
            <a:spLocks noGrp="1"/>
          </p:cNvSpPr>
          <p:nvPr>
            <p:ph sz="quarter" idx="12"/>
          </p:nvPr>
        </p:nvSpPr>
        <p:spPr>
          <a:xfrm>
            <a:off x="496888" y="1566706"/>
            <a:ext cx="11504612" cy="4910294"/>
          </a:xfrm>
        </p:spPr>
        <p:txBody>
          <a:bodyPr>
            <a:normAutofit fontScale="92500" lnSpcReduction="10000"/>
          </a:bodyPr>
          <a:lstStyle/>
          <a:p>
            <a:pPr>
              <a:spcBef>
                <a:spcPts val="600"/>
              </a:spcBef>
            </a:pPr>
            <a:r>
              <a:rPr lang="en-US" dirty="0" smtClean="0"/>
              <a:t>All Consolidated Legacy orders will be integrated into the NNE environment the weekend of April 13, 2019.</a:t>
            </a:r>
          </a:p>
          <a:p>
            <a:pPr>
              <a:spcBef>
                <a:spcPts val="600"/>
              </a:spcBef>
            </a:pPr>
            <a:endParaRPr lang="en-US" sz="200" dirty="0" smtClean="0"/>
          </a:p>
          <a:p>
            <a:pPr>
              <a:spcBef>
                <a:spcPts val="600"/>
              </a:spcBef>
            </a:pPr>
            <a:r>
              <a:rPr lang="en-US" dirty="0" smtClean="0"/>
              <a:t>“</a:t>
            </a:r>
            <a:r>
              <a:rPr lang="en-US" dirty="0" err="1" smtClean="0"/>
              <a:t>Elink</a:t>
            </a:r>
            <a:r>
              <a:rPr lang="en-US" dirty="0" smtClean="0"/>
              <a:t>” / “FairPoint” in the URL will be replaced by “Consolidated”  </a:t>
            </a:r>
          </a:p>
          <a:p>
            <a:pPr marL="0" indent="0" algn="ctr">
              <a:spcBef>
                <a:spcPts val="600"/>
              </a:spcBef>
              <a:buNone/>
            </a:pPr>
            <a:r>
              <a:rPr lang="en-US" dirty="0" smtClean="0">
                <a:hlinkClick r:id="rId2"/>
              </a:rPr>
              <a:t>https</a:t>
            </a:r>
            <a:r>
              <a:rPr lang="en-US" dirty="0">
                <a:hlinkClick r:id="rId2"/>
              </a:rPr>
              <a:t>://</a:t>
            </a:r>
            <a:r>
              <a:rPr lang="en-US" dirty="0" smtClean="0">
                <a:hlinkClick r:id="rId2"/>
              </a:rPr>
              <a:t>vfoprod-consolidated.activationnow.com</a:t>
            </a:r>
            <a:endParaRPr lang="en-US" dirty="0" smtClean="0"/>
          </a:p>
          <a:p>
            <a:pPr marL="0" indent="0" algn="ctr">
              <a:spcBef>
                <a:spcPts val="600"/>
              </a:spcBef>
              <a:buNone/>
            </a:pPr>
            <a:endParaRPr lang="en-US" sz="200" dirty="0" smtClean="0"/>
          </a:p>
          <a:p>
            <a:pPr>
              <a:spcBef>
                <a:spcPts val="600"/>
              </a:spcBef>
            </a:pPr>
            <a:r>
              <a:rPr lang="en-US" dirty="0" smtClean="0"/>
              <a:t>User Names are staying the same. </a:t>
            </a:r>
          </a:p>
          <a:p>
            <a:pPr lvl="1">
              <a:spcBef>
                <a:spcPts val="600"/>
              </a:spcBef>
            </a:pPr>
            <a:r>
              <a:rPr lang="en-US" dirty="0" smtClean="0"/>
              <a:t>NNE will use their existing user ID in the Consolidated URL.</a:t>
            </a:r>
          </a:p>
          <a:p>
            <a:pPr lvl="1">
              <a:spcBef>
                <a:spcPts val="600"/>
              </a:spcBef>
            </a:pPr>
            <a:r>
              <a:rPr lang="en-US" dirty="0" smtClean="0"/>
              <a:t>Consolidated Legacy will use their existing user names in the new URL starting 4/15/2019.</a:t>
            </a:r>
          </a:p>
          <a:p>
            <a:pPr lvl="1">
              <a:spcBef>
                <a:spcPts val="600"/>
              </a:spcBef>
            </a:pPr>
            <a:r>
              <a:rPr lang="en-US" dirty="0" smtClean="0"/>
              <a:t>Users ordering from both territories will use the NNE user ID to view orders sent to both territories starting 4/15/2019.</a:t>
            </a:r>
          </a:p>
          <a:p>
            <a:pPr lvl="1">
              <a:spcBef>
                <a:spcPts val="600"/>
              </a:spcBef>
            </a:pPr>
            <a:endParaRPr lang="en-US" sz="200" dirty="0" smtClean="0"/>
          </a:p>
          <a:p>
            <a:pPr>
              <a:spcBef>
                <a:spcPts val="600"/>
              </a:spcBef>
            </a:pPr>
            <a:r>
              <a:rPr lang="en-US" dirty="0" smtClean="0"/>
              <a:t>The same functions will be retained for the different territories.  </a:t>
            </a:r>
          </a:p>
          <a:p>
            <a:pPr lvl="1">
              <a:spcBef>
                <a:spcPts val="600"/>
              </a:spcBef>
            </a:pPr>
            <a:r>
              <a:rPr lang="en-US" dirty="0" smtClean="0"/>
              <a:t>Consolidated Legacy will still support ASR ordering.  </a:t>
            </a:r>
          </a:p>
          <a:p>
            <a:pPr lvl="1">
              <a:spcBef>
                <a:spcPts val="600"/>
              </a:spcBef>
            </a:pPr>
            <a:r>
              <a:rPr lang="en-US" dirty="0" smtClean="0"/>
              <a:t>Consolidated NNE will still support ASR Ordering and Preordering, LSR Ordering and Preordering as well as Trouble Administration.</a:t>
            </a:r>
          </a:p>
          <a:p>
            <a:pPr marL="0" indent="0">
              <a:spcBef>
                <a:spcPts val="600"/>
              </a:spcBef>
              <a:buNone/>
            </a:pPr>
            <a:endParaRPr lang="en-US" dirty="0" smtClean="0"/>
          </a:p>
        </p:txBody>
      </p:sp>
    </p:spTree>
    <p:extLst>
      <p:ext uri="{BB962C8B-B14F-4D97-AF65-F5344CB8AC3E}">
        <p14:creationId xmlns:p14="http://schemas.microsoft.com/office/powerpoint/2010/main" val="25258275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8150" y="4219236"/>
            <a:ext cx="5219700" cy="723154"/>
          </a:xfrm>
        </p:spPr>
        <p:txBody>
          <a:bodyPr/>
          <a:lstStyle/>
          <a:p>
            <a:r>
              <a:rPr lang="en-US" dirty="0" smtClean="0"/>
              <a:t>What’s new for  Consolidated NNE users? </a:t>
            </a:r>
            <a:endParaRPr lang="en-US" dirty="0"/>
          </a:p>
        </p:txBody>
      </p:sp>
    </p:spTree>
    <p:extLst>
      <p:ext uri="{BB962C8B-B14F-4D97-AF65-F5344CB8AC3E}">
        <p14:creationId xmlns:p14="http://schemas.microsoft.com/office/powerpoint/2010/main" val="34694884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for Consolidated NNE?</a:t>
            </a:r>
            <a:endParaRPr lang="en-US" dirty="0"/>
          </a:p>
        </p:txBody>
      </p:sp>
      <p:sp>
        <p:nvSpPr>
          <p:cNvPr id="3" name="Title 2"/>
          <p:cNvSpPr>
            <a:spLocks noGrp="1"/>
          </p:cNvSpPr>
          <p:nvPr>
            <p:ph type="title"/>
          </p:nvPr>
        </p:nvSpPr>
        <p:spPr/>
        <p:txBody>
          <a:bodyPr/>
          <a:lstStyle/>
          <a:p>
            <a:r>
              <a:rPr lang="en-US" dirty="0" smtClean="0"/>
              <a:t>Logging In</a:t>
            </a:r>
            <a:endParaRPr lang="en-US" dirty="0"/>
          </a:p>
        </p:txBody>
      </p:sp>
      <p:sp>
        <p:nvSpPr>
          <p:cNvPr id="4" name="Content Placeholder 3"/>
          <p:cNvSpPr>
            <a:spLocks noGrp="1"/>
          </p:cNvSpPr>
          <p:nvPr>
            <p:ph sz="quarter" idx="12"/>
          </p:nvPr>
        </p:nvSpPr>
        <p:spPr>
          <a:xfrm>
            <a:off x="496889" y="1568450"/>
            <a:ext cx="5716258" cy="4524342"/>
          </a:xfrm>
        </p:spPr>
        <p:txBody>
          <a:bodyPr/>
          <a:lstStyle/>
          <a:p>
            <a:r>
              <a:rPr lang="en-US" dirty="0" smtClean="0"/>
              <a:t>You will use the new URL </a:t>
            </a:r>
            <a:r>
              <a:rPr lang="en-US" dirty="0">
                <a:hlinkClick r:id="rId2"/>
              </a:rPr>
              <a:t>https://</a:t>
            </a:r>
            <a:r>
              <a:rPr lang="en-US" dirty="0" smtClean="0">
                <a:hlinkClick r:id="rId2"/>
              </a:rPr>
              <a:t>vfoprod-consolidated.activationnow.com</a:t>
            </a:r>
            <a:r>
              <a:rPr lang="en-US" dirty="0" smtClean="0"/>
              <a:t> to log in.</a:t>
            </a:r>
          </a:p>
          <a:p>
            <a:r>
              <a:rPr lang="en-US" dirty="0" smtClean="0"/>
              <a:t>Remember to edit the bookmark.</a:t>
            </a:r>
          </a:p>
          <a:p>
            <a:r>
              <a:rPr lang="en-US" dirty="0" smtClean="0"/>
              <a:t>Log in using your Consolidated NNE User Name and Password.</a:t>
            </a:r>
          </a:p>
          <a:p>
            <a:r>
              <a:rPr lang="en-US" dirty="0" smtClean="0"/>
              <a:t>All of your Consolidated NNE transactions will be available.</a:t>
            </a:r>
          </a:p>
          <a:p>
            <a:r>
              <a:rPr lang="en-US" dirty="0" smtClean="0"/>
              <a:t>You can place service requests using ICSC values FP01 and EC20.</a:t>
            </a:r>
            <a:endParaRPr lang="en-US" dirty="0"/>
          </a:p>
          <a:p>
            <a:pPr marL="0" indent="0">
              <a:buNone/>
            </a:pPr>
            <a:endParaRPr lang="en-US" dirty="0"/>
          </a:p>
        </p:txBody>
      </p:sp>
      <p:pic>
        <p:nvPicPr>
          <p:cNvPr id="1026" name="Picture 2" descr="C:\Users\jger0001\AppData\Local\Temp\SNAGHTML2f1fa7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146" y="1568450"/>
            <a:ext cx="5286012" cy="286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855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What’s New for </a:t>
            </a:r>
            <a:r>
              <a:rPr lang="en-US" dirty="0" smtClean="0"/>
              <a:t>Consolidated </a:t>
            </a:r>
            <a:r>
              <a:rPr lang="en-US" dirty="0"/>
              <a:t>NNE</a:t>
            </a:r>
            <a:r>
              <a:rPr lang="en-US" dirty="0" smtClean="0"/>
              <a:t>?</a:t>
            </a:r>
            <a:endParaRPr lang="en-US" dirty="0"/>
          </a:p>
        </p:txBody>
      </p:sp>
      <p:sp>
        <p:nvSpPr>
          <p:cNvPr id="3" name="Title 2"/>
          <p:cNvSpPr>
            <a:spLocks noGrp="1"/>
          </p:cNvSpPr>
          <p:nvPr>
            <p:ph type="title"/>
          </p:nvPr>
        </p:nvSpPr>
        <p:spPr/>
        <p:txBody>
          <a:bodyPr/>
          <a:lstStyle/>
          <a:p>
            <a:r>
              <a:rPr lang="en-US" dirty="0" smtClean="0"/>
              <a:t>Order List – State Column</a:t>
            </a:r>
            <a:endParaRPr lang="en-US" dirty="0"/>
          </a:p>
        </p:txBody>
      </p:sp>
      <p:sp>
        <p:nvSpPr>
          <p:cNvPr id="4" name="Content Placeholder 3"/>
          <p:cNvSpPr>
            <a:spLocks noGrp="1"/>
          </p:cNvSpPr>
          <p:nvPr>
            <p:ph sz="quarter" idx="12"/>
          </p:nvPr>
        </p:nvSpPr>
        <p:spPr/>
        <p:txBody>
          <a:bodyPr/>
          <a:lstStyle/>
          <a:p>
            <a:r>
              <a:rPr lang="en-US" dirty="0" smtClean="0"/>
              <a:t>When the State population criteria is met, the State for this order will appear on the Order List.</a:t>
            </a:r>
            <a:endParaRPr lang="en-US" dirty="0"/>
          </a:p>
        </p:txBody>
      </p:sp>
      <p:pic>
        <p:nvPicPr>
          <p:cNvPr id="6" name="Picture 5"/>
          <p:cNvPicPr>
            <a:picLocks noChangeAspect="1"/>
          </p:cNvPicPr>
          <p:nvPr/>
        </p:nvPicPr>
        <p:blipFill rotWithShape="1">
          <a:blip r:embed="rId2"/>
          <a:srcRect t="11034"/>
          <a:stretch/>
        </p:blipFill>
        <p:spPr>
          <a:xfrm>
            <a:off x="849898" y="2244436"/>
            <a:ext cx="10492203" cy="3990534"/>
          </a:xfrm>
          <a:prstGeom prst="rect">
            <a:avLst/>
          </a:prstGeom>
          <a:ln>
            <a:solidFill>
              <a:schemeClr val="tx1"/>
            </a:solidFill>
          </a:ln>
        </p:spPr>
      </p:pic>
      <p:sp>
        <p:nvSpPr>
          <p:cNvPr id="7" name="Rectangle 6"/>
          <p:cNvSpPr/>
          <p:nvPr/>
        </p:nvSpPr>
        <p:spPr>
          <a:xfrm>
            <a:off x="8403771" y="2819399"/>
            <a:ext cx="326572" cy="2754087"/>
          </a:xfrm>
          <a:prstGeom prst="rect">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9335" y="3609750"/>
            <a:ext cx="6932565" cy="1046440"/>
          </a:xfrm>
          <a:prstGeom prst="rect">
            <a:avLst/>
          </a:prstGeom>
          <a:solidFill>
            <a:schemeClr val="bg1"/>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400" b="1" dirty="0" smtClean="0"/>
              <a:t>Criteria for the State population:</a:t>
            </a:r>
          </a:p>
          <a:p>
            <a:pPr marL="171450" indent="-171450">
              <a:buFont typeface="Arial" panose="020B0604020202020204" pitchFamily="34" charset="0"/>
              <a:buChar char="•"/>
            </a:pPr>
            <a:r>
              <a:rPr lang="en-US" sz="1200" dirty="0" smtClean="0"/>
              <a:t>If </a:t>
            </a:r>
            <a:r>
              <a:rPr lang="en-US" sz="1200" dirty="0" err="1" smtClean="0"/>
              <a:t>Reqtyp</a:t>
            </a:r>
            <a:r>
              <a:rPr lang="en-US" sz="1200" dirty="0" smtClean="0"/>
              <a:t> = M</a:t>
            </a:r>
            <a:r>
              <a:rPr lang="en-US" sz="1200" dirty="0"/>
              <a:t>, A, L, V, W, R, or </a:t>
            </a:r>
            <a:r>
              <a:rPr lang="en-US" sz="1200" dirty="0" smtClean="0"/>
              <a:t>S, then position </a:t>
            </a:r>
            <a:r>
              <a:rPr lang="en-US" sz="1200" dirty="0"/>
              <a:t>5-6 in ASR ADMIN </a:t>
            </a:r>
            <a:r>
              <a:rPr lang="en-US" sz="1200" dirty="0" smtClean="0"/>
              <a:t>ACTL field is used.</a:t>
            </a:r>
            <a:endParaRPr lang="en-US" sz="1200" dirty="0"/>
          </a:p>
          <a:p>
            <a:pPr marL="171450" indent="-171450">
              <a:buFont typeface="Arial" panose="020B0604020202020204" pitchFamily="34" charset="0"/>
              <a:buChar char="•"/>
            </a:pPr>
            <a:r>
              <a:rPr lang="en-US" sz="1200" dirty="0"/>
              <a:t>If </a:t>
            </a:r>
            <a:r>
              <a:rPr lang="en-US" sz="1200" dirty="0" err="1"/>
              <a:t>Reqtyp</a:t>
            </a:r>
            <a:r>
              <a:rPr lang="en-US" sz="1200" dirty="0" smtClean="0"/>
              <a:t> = S </a:t>
            </a:r>
            <a:r>
              <a:rPr lang="en-US" sz="1200" dirty="0"/>
              <a:t>and ASR.ADMIN.EVCI is </a:t>
            </a:r>
            <a:r>
              <a:rPr lang="en-US" sz="1200" dirty="0" smtClean="0"/>
              <a:t>populated, then position </a:t>
            </a:r>
            <a:r>
              <a:rPr lang="en-US" sz="1200" dirty="0"/>
              <a:t>5-6 in EVC.EVCSP </a:t>
            </a:r>
            <a:r>
              <a:rPr lang="en-US" sz="1200" dirty="0" smtClean="0"/>
              <a:t>field is used.</a:t>
            </a:r>
            <a:endParaRPr lang="en-US" sz="1200" dirty="0"/>
          </a:p>
          <a:p>
            <a:pPr marL="171450" indent="-171450">
              <a:buFont typeface="Arial" panose="020B0604020202020204" pitchFamily="34" charset="0"/>
              <a:buChar char="•"/>
            </a:pPr>
            <a:r>
              <a:rPr lang="en-US" sz="1200" dirty="0"/>
              <a:t>If </a:t>
            </a:r>
            <a:r>
              <a:rPr lang="en-US" sz="1200" dirty="0" err="1" smtClean="0"/>
              <a:t>Reqtyp</a:t>
            </a:r>
            <a:r>
              <a:rPr lang="en-US" sz="1200" dirty="0" smtClean="0"/>
              <a:t> = E or X, then EUSA </a:t>
            </a:r>
            <a:r>
              <a:rPr lang="en-US" sz="1200" dirty="0"/>
              <a:t>PRILOC SALI STATE </a:t>
            </a:r>
            <a:r>
              <a:rPr lang="en-US" sz="1200" dirty="0" smtClean="0"/>
              <a:t>is used, if blank then </a:t>
            </a:r>
            <a:r>
              <a:rPr lang="en-US" sz="1200" dirty="0"/>
              <a:t>the EUSA SECLOC SALI </a:t>
            </a:r>
            <a:r>
              <a:rPr lang="en-US" sz="1200" dirty="0" smtClean="0"/>
              <a:t>STATE is used.</a:t>
            </a:r>
            <a:endParaRPr lang="en-US" sz="1200" dirty="0"/>
          </a:p>
        </p:txBody>
      </p:sp>
    </p:spTree>
    <p:extLst>
      <p:ext uri="{BB962C8B-B14F-4D97-AF65-F5344CB8AC3E}">
        <p14:creationId xmlns:p14="http://schemas.microsoft.com/office/powerpoint/2010/main" val="17789534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What’s New </a:t>
            </a:r>
            <a:r>
              <a:rPr lang="en-US" dirty="0" smtClean="0"/>
              <a:t>for Consolidated NNE?</a:t>
            </a:r>
            <a:endParaRPr lang="en-US" dirty="0"/>
          </a:p>
        </p:txBody>
      </p:sp>
      <p:sp>
        <p:nvSpPr>
          <p:cNvPr id="3" name="Title 2"/>
          <p:cNvSpPr>
            <a:spLocks noGrp="1"/>
          </p:cNvSpPr>
          <p:nvPr>
            <p:ph type="title"/>
          </p:nvPr>
        </p:nvSpPr>
        <p:spPr/>
        <p:txBody>
          <a:bodyPr/>
          <a:lstStyle/>
          <a:p>
            <a:r>
              <a:rPr lang="en-US" dirty="0" smtClean="0"/>
              <a:t>VFO Filter</a:t>
            </a:r>
            <a:endParaRPr lang="en-US" dirty="0"/>
          </a:p>
        </p:txBody>
      </p:sp>
      <p:sp>
        <p:nvSpPr>
          <p:cNvPr id="4" name="Content Placeholder 3"/>
          <p:cNvSpPr>
            <a:spLocks noGrp="1"/>
          </p:cNvSpPr>
          <p:nvPr>
            <p:ph sz="quarter" idx="12"/>
          </p:nvPr>
        </p:nvSpPr>
        <p:spPr/>
        <p:txBody>
          <a:bodyPr/>
          <a:lstStyle/>
          <a:p>
            <a:r>
              <a:rPr lang="en-US" dirty="0" smtClean="0"/>
              <a:t>You will now be able to filter on the PON’s FOC Due Date (DD).</a:t>
            </a:r>
          </a:p>
          <a:p>
            <a:r>
              <a:rPr lang="en-US" dirty="0" smtClean="0"/>
              <a:t>You will be able to select multiple service types and activities. Hold the CTRL key down while making your selections.  Note:  You are limited to 3 selections.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b="15096"/>
          <a:stretch>
            <a:fillRect/>
          </a:stretch>
        </p:blipFill>
        <p:spPr bwMode="auto">
          <a:xfrm>
            <a:off x="1902073" y="2727238"/>
            <a:ext cx="8089652" cy="3654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902073" y="3654356"/>
            <a:ext cx="2746127" cy="936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956017" y="5442657"/>
            <a:ext cx="7068920" cy="878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058150" y="2864051"/>
            <a:ext cx="1933575" cy="790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426684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for Consolidated NNE? </a:t>
            </a:r>
            <a:endParaRPr lang="en-US" dirty="0"/>
          </a:p>
        </p:txBody>
      </p:sp>
      <p:sp>
        <p:nvSpPr>
          <p:cNvPr id="3" name="Title 2"/>
          <p:cNvSpPr>
            <a:spLocks noGrp="1"/>
          </p:cNvSpPr>
          <p:nvPr>
            <p:ph type="title"/>
          </p:nvPr>
        </p:nvSpPr>
        <p:spPr/>
        <p:txBody>
          <a:bodyPr/>
          <a:lstStyle/>
          <a:p>
            <a:r>
              <a:rPr lang="en-US" dirty="0" smtClean="0"/>
              <a:t>History Screen</a:t>
            </a:r>
            <a:endParaRPr lang="en-US" dirty="0"/>
          </a:p>
        </p:txBody>
      </p:sp>
      <p:sp>
        <p:nvSpPr>
          <p:cNvPr id="4" name="Content Placeholder 3"/>
          <p:cNvSpPr>
            <a:spLocks noGrp="1"/>
          </p:cNvSpPr>
          <p:nvPr>
            <p:ph sz="quarter" idx="12"/>
          </p:nvPr>
        </p:nvSpPr>
        <p:spPr/>
        <p:txBody>
          <a:bodyPr/>
          <a:lstStyle/>
          <a:p>
            <a:r>
              <a:rPr lang="en-US" dirty="0" smtClean="0"/>
              <a:t>The list of transactions on the History screen will contain up to 50 records before you need to move to the next page.</a:t>
            </a:r>
          </a:p>
          <a:p>
            <a:pPr marL="0" indent="0">
              <a:buNone/>
            </a:pPr>
            <a:endParaRPr lang="en-US" dirty="0"/>
          </a:p>
        </p:txBody>
      </p:sp>
      <p:pic>
        <p:nvPicPr>
          <p:cNvPr id="9" name="Picture 8"/>
          <p:cNvPicPr>
            <a:picLocks noChangeAspect="1"/>
          </p:cNvPicPr>
          <p:nvPr/>
        </p:nvPicPr>
        <p:blipFill>
          <a:blip r:embed="rId2"/>
          <a:stretch>
            <a:fillRect/>
          </a:stretch>
        </p:blipFill>
        <p:spPr>
          <a:xfrm>
            <a:off x="2266950" y="2379371"/>
            <a:ext cx="7658100" cy="3877519"/>
          </a:xfrm>
          <a:prstGeom prst="rect">
            <a:avLst/>
          </a:prstGeom>
          <a:ln>
            <a:solidFill>
              <a:schemeClr val="tx1"/>
            </a:solidFill>
          </a:ln>
        </p:spPr>
      </p:pic>
    </p:spTree>
    <p:extLst>
      <p:ext uri="{BB962C8B-B14F-4D97-AF65-F5344CB8AC3E}">
        <p14:creationId xmlns:p14="http://schemas.microsoft.com/office/powerpoint/2010/main" val="882633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8150" y="4219236"/>
            <a:ext cx="7019925" cy="723154"/>
          </a:xfrm>
        </p:spPr>
        <p:txBody>
          <a:bodyPr/>
          <a:lstStyle/>
          <a:p>
            <a:r>
              <a:rPr lang="en-US" dirty="0" smtClean="0"/>
              <a:t>What users doing business in all Consolidated territories can expect</a:t>
            </a:r>
            <a:endParaRPr lang="en-US" dirty="0"/>
          </a:p>
        </p:txBody>
      </p:sp>
    </p:spTree>
    <p:extLst>
      <p:ext uri="{BB962C8B-B14F-4D97-AF65-F5344CB8AC3E}">
        <p14:creationId xmlns:p14="http://schemas.microsoft.com/office/powerpoint/2010/main" val="208217829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 Users Doing Business with NNE and Legacy can Expect</a:t>
            </a:r>
            <a:endParaRPr lang="en-US" dirty="0"/>
          </a:p>
        </p:txBody>
      </p:sp>
      <p:sp>
        <p:nvSpPr>
          <p:cNvPr id="3" name="Title 2"/>
          <p:cNvSpPr>
            <a:spLocks noGrp="1"/>
          </p:cNvSpPr>
          <p:nvPr>
            <p:ph type="title"/>
          </p:nvPr>
        </p:nvSpPr>
        <p:spPr/>
        <p:txBody>
          <a:bodyPr/>
          <a:lstStyle/>
          <a:p>
            <a:r>
              <a:rPr lang="en-US" dirty="0" smtClean="0"/>
              <a:t>Logging In</a:t>
            </a:r>
            <a:endParaRPr lang="en-US" dirty="0"/>
          </a:p>
        </p:txBody>
      </p:sp>
      <p:sp>
        <p:nvSpPr>
          <p:cNvPr id="4" name="Content Placeholder 3"/>
          <p:cNvSpPr>
            <a:spLocks noGrp="1"/>
          </p:cNvSpPr>
          <p:nvPr>
            <p:ph sz="quarter" idx="12"/>
          </p:nvPr>
        </p:nvSpPr>
        <p:spPr>
          <a:xfrm>
            <a:off x="496889" y="1568450"/>
            <a:ext cx="5847928" cy="4524342"/>
          </a:xfrm>
        </p:spPr>
        <p:txBody>
          <a:bodyPr/>
          <a:lstStyle/>
          <a:p>
            <a:r>
              <a:rPr lang="en-US" dirty="0" smtClean="0"/>
              <a:t>You will use the new URL </a:t>
            </a:r>
            <a:r>
              <a:rPr lang="en-US" dirty="0">
                <a:hlinkClick r:id="rId2"/>
              </a:rPr>
              <a:t>https://</a:t>
            </a:r>
            <a:r>
              <a:rPr lang="en-US" dirty="0" smtClean="0">
                <a:hlinkClick r:id="rId2"/>
              </a:rPr>
              <a:t>vfoprod-consolidated.activationnow.com</a:t>
            </a:r>
            <a:r>
              <a:rPr lang="en-US" dirty="0" smtClean="0"/>
              <a:t> to log in.</a:t>
            </a:r>
          </a:p>
          <a:p>
            <a:r>
              <a:rPr lang="en-US" dirty="0" smtClean="0"/>
              <a:t>Remember to edit the bookmark.</a:t>
            </a:r>
          </a:p>
          <a:p>
            <a:r>
              <a:rPr lang="en-US" dirty="0" smtClean="0"/>
              <a:t>Log in using your NNE User ID and Password.  This is now your Consolidated User ID.</a:t>
            </a:r>
          </a:p>
          <a:p>
            <a:r>
              <a:rPr lang="en-US" dirty="0" smtClean="0"/>
              <a:t>All your Consolidated (NNE and Legacy) transactions will be available.</a:t>
            </a:r>
          </a:p>
          <a:p>
            <a:r>
              <a:rPr lang="en-US" dirty="0" smtClean="0"/>
              <a:t>You can place service requests using ICSC values for either NNE or Legacy.</a:t>
            </a: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475445" y="1925859"/>
            <a:ext cx="5155913" cy="2946236"/>
          </a:xfrm>
          <a:prstGeom prst="rect">
            <a:avLst/>
          </a:prstGeom>
          <a:ln>
            <a:solidFill>
              <a:schemeClr val="tx1"/>
            </a:solidFill>
          </a:ln>
        </p:spPr>
      </p:pic>
    </p:spTree>
    <p:extLst>
      <p:ext uri="{BB962C8B-B14F-4D97-AF65-F5344CB8AC3E}">
        <p14:creationId xmlns:p14="http://schemas.microsoft.com/office/powerpoint/2010/main" val="32398278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 Users Doing Business with NNE and Legacy can Expect</a:t>
            </a:r>
          </a:p>
        </p:txBody>
      </p:sp>
      <p:sp>
        <p:nvSpPr>
          <p:cNvPr id="3" name="Title 2"/>
          <p:cNvSpPr>
            <a:spLocks noGrp="1"/>
          </p:cNvSpPr>
          <p:nvPr>
            <p:ph type="title"/>
          </p:nvPr>
        </p:nvSpPr>
        <p:spPr/>
        <p:txBody>
          <a:bodyPr/>
          <a:lstStyle/>
          <a:p>
            <a:r>
              <a:rPr lang="en-US" dirty="0" smtClean="0"/>
              <a:t>Reassigning PONs</a:t>
            </a:r>
            <a:endParaRPr lang="en-US" dirty="0"/>
          </a:p>
        </p:txBody>
      </p:sp>
      <p:sp>
        <p:nvSpPr>
          <p:cNvPr id="4" name="Content Placeholder 3"/>
          <p:cNvSpPr>
            <a:spLocks noGrp="1"/>
          </p:cNvSpPr>
          <p:nvPr>
            <p:ph sz="quarter" idx="12"/>
          </p:nvPr>
        </p:nvSpPr>
        <p:spPr>
          <a:xfrm>
            <a:off x="496889" y="1568450"/>
            <a:ext cx="10733086" cy="4524342"/>
          </a:xfrm>
        </p:spPr>
        <p:txBody>
          <a:bodyPr>
            <a:normAutofit/>
          </a:bodyPr>
          <a:lstStyle/>
          <a:p>
            <a:pPr marL="0" indent="0">
              <a:buNone/>
            </a:pPr>
            <a:r>
              <a:rPr lang="en-US" dirty="0" smtClean="0"/>
              <a:t>This is not new functionality but you may find a new need for it after the integration.</a:t>
            </a:r>
          </a:p>
          <a:p>
            <a:pPr marL="0" indent="0">
              <a:buNone/>
            </a:pPr>
            <a:endParaRPr lang="en-US" sz="1000" dirty="0"/>
          </a:p>
          <a:p>
            <a:pPr marL="457200" indent="-457200">
              <a:buFont typeface="+mj-lt"/>
              <a:buAutoNum type="arabicPeriod"/>
            </a:pPr>
            <a:r>
              <a:rPr lang="en-US" dirty="0" smtClean="0"/>
              <a:t>If you see any active Legacy PONs you want to appear when you are logged in with your “NNE” user name, you can reassign it to your now “Consolidated” user name. </a:t>
            </a:r>
          </a:p>
          <a:p>
            <a:pPr marL="457200" indent="-457200">
              <a:buFont typeface="+mj-lt"/>
              <a:buAutoNum type="arabicPeriod"/>
            </a:pPr>
            <a:endParaRPr lang="en-US" sz="1100" dirty="0" smtClean="0"/>
          </a:p>
          <a:p>
            <a:pPr marL="914400" lvl="2" indent="-457200">
              <a:buFont typeface="+mj-lt"/>
              <a:buAutoNum type="alphaUcPeriod"/>
            </a:pPr>
            <a:r>
              <a:rPr lang="en-US" sz="1800" dirty="0" smtClean="0"/>
              <a:t>Click the radio button next to the PON on the Order List.</a:t>
            </a:r>
          </a:p>
          <a:p>
            <a:pPr marL="914400" lvl="2" indent="-457200">
              <a:buFont typeface="+mj-lt"/>
              <a:buAutoNum type="alphaUcPeriod"/>
            </a:pPr>
            <a:r>
              <a:rPr lang="en-US" sz="1800" dirty="0" smtClean="0"/>
              <a:t>Hover your mouse over the Order tab and click “Reassign Order.”</a:t>
            </a:r>
          </a:p>
          <a:p>
            <a:pPr marL="914400" lvl="2" indent="-457200">
              <a:buFont typeface="+mj-lt"/>
              <a:buAutoNum type="alphaUcPeriod"/>
            </a:pPr>
            <a:r>
              <a:rPr lang="en-US" sz="1800" dirty="0" smtClean="0"/>
              <a:t>Your user name will appear in the Assign Owner drop down box.</a:t>
            </a:r>
          </a:p>
          <a:p>
            <a:pPr marL="914400" lvl="2" indent="-457200">
              <a:buFont typeface="+mj-lt"/>
              <a:buAutoNum type="alphaUcPeriod"/>
            </a:pPr>
            <a:r>
              <a:rPr lang="en-US" sz="1800" dirty="0" smtClean="0"/>
              <a:t>Click Save.</a:t>
            </a:r>
          </a:p>
          <a:p>
            <a:pPr marL="914400" lvl="2" indent="-457200">
              <a:buFont typeface="+mj-lt"/>
              <a:buAutoNum type="alphaUcPeriod"/>
            </a:pPr>
            <a:r>
              <a:rPr lang="en-US" sz="1800" dirty="0" smtClean="0"/>
              <a:t>You can now filter </a:t>
            </a:r>
            <a:r>
              <a:rPr lang="en-US" sz="1800" dirty="0"/>
              <a:t>with your </a:t>
            </a:r>
            <a:r>
              <a:rPr lang="en-US" sz="1800" dirty="0" smtClean="0"/>
              <a:t>Consolidated user name </a:t>
            </a:r>
            <a:r>
              <a:rPr lang="en-US" sz="1800" dirty="0"/>
              <a:t>to see all your PONs.</a:t>
            </a:r>
          </a:p>
          <a:p>
            <a:pPr marL="889000" lvl="2" indent="0">
              <a:buNone/>
            </a:pPr>
            <a:endParaRPr lang="en-US" dirty="0"/>
          </a:p>
        </p:txBody>
      </p:sp>
      <p:pic>
        <p:nvPicPr>
          <p:cNvPr id="5" name="Picture 4"/>
          <p:cNvPicPr>
            <a:picLocks noChangeAspect="1"/>
          </p:cNvPicPr>
          <p:nvPr/>
        </p:nvPicPr>
        <p:blipFill>
          <a:blip r:embed="rId2"/>
          <a:stretch>
            <a:fillRect/>
          </a:stretch>
        </p:blipFill>
        <p:spPr>
          <a:xfrm>
            <a:off x="9212330" y="2935989"/>
            <a:ext cx="1865737" cy="208380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260454" y="4788896"/>
            <a:ext cx="5671091" cy="1424492"/>
          </a:xfrm>
          <a:prstGeom prst="rect">
            <a:avLst/>
          </a:prstGeom>
          <a:ln>
            <a:solidFill>
              <a:schemeClr val="tx1"/>
            </a:solidFill>
          </a:ln>
        </p:spPr>
      </p:pic>
      <p:sp>
        <p:nvSpPr>
          <p:cNvPr id="7" name="Rounded Rectangle 6"/>
          <p:cNvSpPr/>
          <p:nvPr/>
        </p:nvSpPr>
        <p:spPr>
          <a:xfrm>
            <a:off x="9212329" y="4578419"/>
            <a:ext cx="1865737" cy="225287"/>
          </a:xfrm>
          <a:prstGeom prst="roundRect">
            <a:avLst/>
          </a:prstGeom>
          <a:noFill/>
          <a:ln w="28575">
            <a:solidFill>
              <a:srgbClr val="266C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089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 Users Doing Business with NNE and Legacy can Expect</a:t>
            </a:r>
          </a:p>
        </p:txBody>
      </p:sp>
      <p:sp>
        <p:nvSpPr>
          <p:cNvPr id="3" name="Title 2"/>
          <p:cNvSpPr>
            <a:spLocks noGrp="1"/>
          </p:cNvSpPr>
          <p:nvPr>
            <p:ph type="title"/>
          </p:nvPr>
        </p:nvSpPr>
        <p:spPr/>
        <p:txBody>
          <a:bodyPr/>
          <a:lstStyle/>
          <a:p>
            <a:r>
              <a:rPr lang="en-US" dirty="0" smtClean="0"/>
              <a:t>VFO Session Timeout </a:t>
            </a:r>
            <a:endParaRPr lang="en-US" dirty="0"/>
          </a:p>
        </p:txBody>
      </p:sp>
      <p:sp>
        <p:nvSpPr>
          <p:cNvPr id="4" name="Content Placeholder 3"/>
          <p:cNvSpPr>
            <a:spLocks noGrp="1"/>
          </p:cNvSpPr>
          <p:nvPr>
            <p:ph sz="quarter" idx="12"/>
          </p:nvPr>
        </p:nvSpPr>
        <p:spPr/>
        <p:txBody>
          <a:bodyPr/>
          <a:lstStyle/>
          <a:p>
            <a:r>
              <a:rPr lang="en-US" dirty="0" smtClean="0"/>
              <a:t>You will be timed out of VFO after 4 hours on inactivity.  This was previously 2 hours in the Consolidated Legacy environment. </a:t>
            </a:r>
            <a:endParaRPr lang="en-US" dirty="0"/>
          </a:p>
        </p:txBody>
      </p:sp>
      <p:pic>
        <p:nvPicPr>
          <p:cNvPr id="5" name="Picture 4"/>
          <p:cNvPicPr>
            <a:picLocks noChangeAspect="1"/>
          </p:cNvPicPr>
          <p:nvPr/>
        </p:nvPicPr>
        <p:blipFill rotWithShape="1">
          <a:blip r:embed="rId2"/>
          <a:srcRect l="2667" t="-338" r="-451" b="45331"/>
          <a:stretch/>
        </p:blipFill>
        <p:spPr>
          <a:xfrm>
            <a:off x="1905268" y="2391516"/>
            <a:ext cx="8381464" cy="31432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3521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 Users Doing Business with NNE and Legacy can Expect</a:t>
            </a:r>
          </a:p>
        </p:txBody>
      </p:sp>
      <p:sp>
        <p:nvSpPr>
          <p:cNvPr id="3" name="Title 2"/>
          <p:cNvSpPr>
            <a:spLocks noGrp="1"/>
          </p:cNvSpPr>
          <p:nvPr>
            <p:ph type="title"/>
          </p:nvPr>
        </p:nvSpPr>
        <p:spPr/>
        <p:txBody>
          <a:bodyPr/>
          <a:lstStyle/>
          <a:p>
            <a:r>
              <a:rPr lang="en-US" dirty="0" smtClean="0"/>
              <a:t>VFO Order List</a:t>
            </a:r>
            <a:endParaRPr lang="en-US" dirty="0"/>
          </a:p>
        </p:txBody>
      </p:sp>
      <p:sp>
        <p:nvSpPr>
          <p:cNvPr id="4" name="Content Placeholder 3"/>
          <p:cNvSpPr>
            <a:spLocks noGrp="1"/>
          </p:cNvSpPr>
          <p:nvPr>
            <p:ph sz="quarter" idx="12"/>
          </p:nvPr>
        </p:nvSpPr>
        <p:spPr/>
        <p:txBody>
          <a:bodyPr>
            <a:normAutofit/>
          </a:bodyPr>
          <a:lstStyle/>
          <a:p>
            <a:r>
              <a:rPr lang="en-US" dirty="0" smtClean="0"/>
              <a:t>You are retaining the ability to customize the VFO Work List.  </a:t>
            </a:r>
          </a:p>
          <a:p>
            <a:r>
              <a:rPr lang="en-US" dirty="0" smtClean="0"/>
              <a:t>You open the Filter, scroll to the bottom, and select what columns you want to appear in the Order list.  </a:t>
            </a:r>
          </a:p>
          <a:p>
            <a:endParaRPr lang="en-US" dirty="0"/>
          </a:p>
          <a:p>
            <a:endParaRPr lang="en-US" dirty="0" smtClean="0"/>
          </a:p>
          <a:p>
            <a:endParaRPr lang="en-US" dirty="0"/>
          </a:p>
          <a:p>
            <a:endParaRPr lang="en-US" dirty="0" smtClean="0"/>
          </a:p>
          <a:p>
            <a:r>
              <a:rPr lang="en-US" dirty="0" smtClean="0"/>
              <a:t>Now both Consolidated NNE and Legacy can include ORD and CD Date</a:t>
            </a:r>
            <a:r>
              <a:rPr lang="en-US" dirty="0"/>
              <a:t> </a:t>
            </a:r>
            <a:r>
              <a:rPr lang="en-US" dirty="0" smtClean="0"/>
              <a:t>in the Order List.</a:t>
            </a:r>
          </a:p>
          <a:p>
            <a:pPr lvl="1"/>
            <a:r>
              <a:rPr lang="en-US" dirty="0" smtClean="0"/>
              <a:t>By default all columns will show.  If you click the check boxes, only those checked will appear.</a:t>
            </a:r>
          </a:p>
        </p:txBody>
      </p:sp>
      <p:pic>
        <p:nvPicPr>
          <p:cNvPr id="5" name="Picture 4"/>
          <p:cNvPicPr>
            <a:picLocks noChangeAspect="1"/>
          </p:cNvPicPr>
          <p:nvPr/>
        </p:nvPicPr>
        <p:blipFill rotWithShape="1">
          <a:blip r:embed="rId2"/>
          <a:srcRect b="74336"/>
          <a:stretch/>
        </p:blipFill>
        <p:spPr>
          <a:xfrm>
            <a:off x="1161837" y="2560293"/>
            <a:ext cx="10039563" cy="1339610"/>
          </a:xfrm>
          <a:prstGeom prst="rect">
            <a:avLst/>
          </a:prstGeom>
        </p:spPr>
      </p:pic>
      <p:pic>
        <p:nvPicPr>
          <p:cNvPr id="6" name="Picture 5"/>
          <p:cNvPicPr>
            <a:picLocks noChangeAspect="1"/>
          </p:cNvPicPr>
          <p:nvPr/>
        </p:nvPicPr>
        <p:blipFill rotWithShape="1">
          <a:blip r:embed="rId2"/>
          <a:srcRect t="64002"/>
          <a:stretch/>
        </p:blipFill>
        <p:spPr>
          <a:xfrm>
            <a:off x="1343712" y="4673164"/>
            <a:ext cx="9857688" cy="1845024"/>
          </a:xfrm>
          <a:prstGeom prst="rect">
            <a:avLst/>
          </a:prstGeom>
        </p:spPr>
      </p:pic>
    </p:spTree>
    <p:extLst>
      <p:ext uri="{BB962C8B-B14F-4D97-AF65-F5344CB8AC3E}">
        <p14:creationId xmlns:p14="http://schemas.microsoft.com/office/powerpoint/2010/main" val="33049668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1"/>
          </p:nvPr>
        </p:nvPicPr>
        <p:blipFill>
          <a:blip r:embed="rId2" cstate="print">
            <a:biLevel thresh="50000"/>
            <a:extLst>
              <a:ext uri="{28A0092B-C50C-407E-A947-70E740481C1C}">
                <a14:useLocalDpi xmlns:a14="http://schemas.microsoft.com/office/drawing/2010/main" val="0"/>
              </a:ext>
            </a:extLst>
          </a:blip>
          <a:stretch>
            <a:fillRect/>
          </a:stretch>
        </p:blipFill>
        <p:spPr>
          <a:xfrm>
            <a:off x="1987211" y="2871936"/>
            <a:ext cx="1726687" cy="1726687"/>
          </a:xfrm>
        </p:spPr>
      </p:pic>
      <p:sp>
        <p:nvSpPr>
          <p:cNvPr id="3" name="Title 2"/>
          <p:cNvSpPr>
            <a:spLocks noGrp="1"/>
          </p:cNvSpPr>
          <p:nvPr>
            <p:ph type="title"/>
          </p:nvPr>
        </p:nvSpPr>
        <p:spPr/>
        <p:txBody>
          <a:bodyPr/>
          <a:lstStyle/>
          <a:p>
            <a:pPr algn="ctr"/>
            <a:r>
              <a:rPr lang="en-US" b="1" dirty="0" smtClean="0"/>
              <a:t>Consolidated Communications is Integrating the Front-End of the Ordering Process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648" y="-58878"/>
            <a:ext cx="1516352" cy="533927"/>
          </a:xfrm>
          <a:prstGeom prst="rect">
            <a:avLst/>
          </a:prstGeom>
        </p:spPr>
      </p:pic>
      <p:sp>
        <p:nvSpPr>
          <p:cNvPr id="8" name="TextBox 7"/>
          <p:cNvSpPr txBox="1"/>
          <p:nvPr/>
        </p:nvSpPr>
        <p:spPr>
          <a:xfrm>
            <a:off x="954156" y="4697457"/>
            <a:ext cx="3156119" cy="1200329"/>
          </a:xfrm>
          <a:prstGeom prst="rect">
            <a:avLst/>
          </a:prstGeom>
          <a:noFill/>
        </p:spPr>
        <p:txBody>
          <a:bodyPr wrap="square" rtlCol="0">
            <a:spAutoFit/>
          </a:bodyPr>
          <a:lstStyle/>
          <a:p>
            <a:r>
              <a:rPr lang="en-US" dirty="0" smtClean="0"/>
              <a:t>User enters </a:t>
            </a:r>
            <a:r>
              <a:rPr lang="en-US" dirty="0"/>
              <a:t>o</a:t>
            </a:r>
            <a:r>
              <a:rPr lang="en-US" dirty="0" smtClean="0"/>
              <a:t>rder using one VFO application or their own ordering system that e-bonds to Synchronoss gateway.</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156" y="2287171"/>
            <a:ext cx="1965277" cy="2779618"/>
          </a:xfrm>
          <a:prstGeom prst="rect">
            <a:avLst/>
          </a:prstGeom>
        </p:spPr>
      </p:pic>
      <p:sp>
        <p:nvSpPr>
          <p:cNvPr id="10" name="TextBox 9"/>
          <p:cNvSpPr txBox="1"/>
          <p:nvPr/>
        </p:nvSpPr>
        <p:spPr>
          <a:xfrm>
            <a:off x="4267200" y="4588179"/>
            <a:ext cx="2478157" cy="1477328"/>
          </a:xfrm>
          <a:prstGeom prst="rect">
            <a:avLst/>
          </a:prstGeom>
          <a:noFill/>
        </p:spPr>
        <p:txBody>
          <a:bodyPr wrap="square" rtlCol="0">
            <a:spAutoFit/>
          </a:bodyPr>
          <a:lstStyle/>
          <a:p>
            <a:pPr algn="ctr"/>
            <a:r>
              <a:rPr lang="en-US" dirty="0" smtClean="0"/>
              <a:t>Synchronoss’ gateway application looks at the ICSC code to determine the path of the order. </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568" y="1535759"/>
            <a:ext cx="1685537" cy="24038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1708" y="3735280"/>
            <a:ext cx="1685537" cy="2403885"/>
          </a:xfrm>
          <a:prstGeom prst="rect">
            <a:avLst/>
          </a:prstGeom>
        </p:spPr>
      </p:pic>
      <p:sp>
        <p:nvSpPr>
          <p:cNvPr id="13" name="TextBox 12"/>
          <p:cNvSpPr txBox="1"/>
          <p:nvPr/>
        </p:nvSpPr>
        <p:spPr>
          <a:xfrm>
            <a:off x="9134198" y="2120519"/>
            <a:ext cx="1869743" cy="923330"/>
          </a:xfrm>
          <a:prstGeom prst="rect">
            <a:avLst/>
          </a:prstGeom>
          <a:noFill/>
        </p:spPr>
        <p:txBody>
          <a:bodyPr wrap="square" rtlCol="0">
            <a:spAutoFit/>
          </a:bodyPr>
          <a:lstStyle/>
          <a:p>
            <a:pPr algn="ctr"/>
            <a:r>
              <a:rPr lang="en-US" b="1" dirty="0" smtClean="0"/>
              <a:t>Consolidated NNE</a:t>
            </a:r>
          </a:p>
          <a:p>
            <a:pPr algn="ctr"/>
            <a:r>
              <a:rPr lang="en-US" dirty="0" smtClean="0"/>
              <a:t>EC20 and FP01</a:t>
            </a:r>
            <a:endParaRPr lang="en-US" dirty="0"/>
          </a:p>
        </p:txBody>
      </p:sp>
      <p:sp>
        <p:nvSpPr>
          <p:cNvPr id="14" name="TextBox 13"/>
          <p:cNvSpPr txBox="1"/>
          <p:nvPr/>
        </p:nvSpPr>
        <p:spPr>
          <a:xfrm>
            <a:off x="8974589" y="3901813"/>
            <a:ext cx="2237698" cy="1754326"/>
          </a:xfrm>
          <a:prstGeom prst="rect">
            <a:avLst/>
          </a:prstGeom>
          <a:noFill/>
        </p:spPr>
        <p:txBody>
          <a:bodyPr wrap="square" rtlCol="0">
            <a:spAutoFit/>
          </a:bodyPr>
          <a:lstStyle/>
          <a:p>
            <a:pPr algn="ctr"/>
            <a:r>
              <a:rPr lang="en-US" b="1" dirty="0" smtClean="0"/>
              <a:t>Consolidated Legacy</a:t>
            </a:r>
          </a:p>
          <a:p>
            <a:pPr algn="ctr"/>
            <a:r>
              <a:rPr lang="en-US" dirty="0" smtClean="0"/>
              <a:t>CC05, ET02, EV10</a:t>
            </a:r>
            <a:r>
              <a:rPr lang="en-US" dirty="0"/>
              <a:t>, </a:t>
            </a:r>
            <a:r>
              <a:rPr lang="en-US" dirty="0" smtClean="0"/>
              <a:t>FB01, IO01 </a:t>
            </a:r>
            <a:r>
              <a:rPr lang="en-US" dirty="0"/>
              <a:t>IC90, LF10, MK01 </a:t>
            </a:r>
            <a:r>
              <a:rPr lang="en-US" dirty="0" smtClean="0"/>
              <a:t>NP05, PT30, RS02</a:t>
            </a:r>
            <a:endParaRPr lang="en-US" dirty="0"/>
          </a:p>
        </p:txBody>
      </p:sp>
      <p:sp>
        <p:nvSpPr>
          <p:cNvPr id="15" name="Right Arrow 14"/>
          <p:cNvSpPr/>
          <p:nvPr/>
        </p:nvSpPr>
        <p:spPr>
          <a:xfrm>
            <a:off x="6505496" y="3190918"/>
            <a:ext cx="736979" cy="16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874247" y="3632973"/>
            <a:ext cx="736979" cy="16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492899" y="4303849"/>
            <a:ext cx="736979" cy="16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87634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 Users Doing Business with NNE and Legacy can Expect</a:t>
            </a:r>
          </a:p>
        </p:txBody>
      </p:sp>
      <p:sp>
        <p:nvSpPr>
          <p:cNvPr id="3" name="Title 2"/>
          <p:cNvSpPr>
            <a:spLocks noGrp="1"/>
          </p:cNvSpPr>
          <p:nvPr>
            <p:ph type="title"/>
          </p:nvPr>
        </p:nvSpPr>
        <p:spPr/>
        <p:txBody>
          <a:bodyPr/>
          <a:lstStyle/>
          <a:p>
            <a:r>
              <a:rPr lang="en-US" dirty="0" smtClean="0"/>
              <a:t>VFO Filter</a:t>
            </a:r>
            <a:endParaRPr lang="en-US" dirty="0"/>
          </a:p>
        </p:txBody>
      </p:sp>
      <p:sp>
        <p:nvSpPr>
          <p:cNvPr id="4" name="Content Placeholder 3"/>
          <p:cNvSpPr>
            <a:spLocks noGrp="1"/>
          </p:cNvSpPr>
          <p:nvPr>
            <p:ph sz="quarter" idx="12"/>
          </p:nvPr>
        </p:nvSpPr>
        <p:spPr/>
        <p:txBody>
          <a:bodyPr/>
          <a:lstStyle/>
          <a:p>
            <a:r>
              <a:rPr lang="en-US" dirty="0" smtClean="0"/>
              <a:t>You will be able to filter on FOC DD.</a:t>
            </a:r>
          </a:p>
          <a:p>
            <a:r>
              <a:rPr lang="en-US" dirty="0" smtClean="0"/>
              <a:t>You will be able to select multiple Service types and activities. Hold the CTRL key down while making multiple selections.  Note:  You can select a maximum of 3 selections.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5623"/>
          <a:stretch/>
        </p:blipFill>
        <p:spPr bwMode="auto">
          <a:xfrm>
            <a:off x="1902073" y="3249753"/>
            <a:ext cx="8089652" cy="19100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902073" y="4176871"/>
            <a:ext cx="2746127" cy="936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058150" y="3386566"/>
            <a:ext cx="1933575" cy="790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519756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 Users Doing Business with NNE and Legacy can Expect</a:t>
            </a:r>
          </a:p>
        </p:txBody>
      </p:sp>
      <p:sp>
        <p:nvSpPr>
          <p:cNvPr id="3" name="Title 2"/>
          <p:cNvSpPr>
            <a:spLocks noGrp="1"/>
          </p:cNvSpPr>
          <p:nvPr>
            <p:ph type="title"/>
          </p:nvPr>
        </p:nvSpPr>
        <p:spPr/>
        <p:txBody>
          <a:bodyPr/>
          <a:lstStyle/>
          <a:p>
            <a:r>
              <a:rPr lang="en-US" dirty="0" smtClean="0"/>
              <a:t>VFO Order List</a:t>
            </a:r>
            <a:endParaRPr lang="en-US" dirty="0"/>
          </a:p>
        </p:txBody>
      </p:sp>
      <p:sp>
        <p:nvSpPr>
          <p:cNvPr id="4" name="Content Placeholder 3"/>
          <p:cNvSpPr>
            <a:spLocks noGrp="1"/>
          </p:cNvSpPr>
          <p:nvPr>
            <p:ph sz="quarter" idx="12"/>
          </p:nvPr>
        </p:nvSpPr>
        <p:spPr/>
        <p:txBody>
          <a:bodyPr/>
          <a:lstStyle/>
          <a:p>
            <a:r>
              <a:rPr lang="en-US" dirty="0" smtClean="0"/>
              <a:t>Here is an example of the Order List with all columns displayed:</a:t>
            </a:r>
          </a:p>
        </p:txBody>
      </p:sp>
      <p:pic>
        <p:nvPicPr>
          <p:cNvPr id="7" name="Picture 6"/>
          <p:cNvPicPr>
            <a:picLocks noChangeAspect="1"/>
          </p:cNvPicPr>
          <p:nvPr/>
        </p:nvPicPr>
        <p:blipFill rotWithShape="1">
          <a:blip r:embed="rId2"/>
          <a:srcRect t="13063"/>
          <a:stretch/>
        </p:blipFill>
        <p:spPr>
          <a:xfrm>
            <a:off x="809863" y="2101075"/>
            <a:ext cx="10572273" cy="4044109"/>
          </a:xfrm>
          <a:prstGeom prst="rect">
            <a:avLst/>
          </a:prstGeom>
          <a:ln>
            <a:solidFill>
              <a:schemeClr val="tx1"/>
            </a:solidFill>
          </a:ln>
        </p:spPr>
      </p:pic>
    </p:spTree>
    <p:extLst>
      <p:ext uri="{BB962C8B-B14F-4D97-AF65-F5344CB8AC3E}">
        <p14:creationId xmlns:p14="http://schemas.microsoft.com/office/powerpoint/2010/main" val="402133695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a:t>What Users Doing Business with NNE and Legacy can Expect</a:t>
            </a:r>
          </a:p>
        </p:txBody>
      </p:sp>
      <p:sp>
        <p:nvSpPr>
          <p:cNvPr id="3" name="Title 2"/>
          <p:cNvSpPr>
            <a:spLocks noGrp="1"/>
          </p:cNvSpPr>
          <p:nvPr>
            <p:ph type="title"/>
          </p:nvPr>
        </p:nvSpPr>
        <p:spPr/>
        <p:txBody>
          <a:bodyPr/>
          <a:lstStyle/>
          <a:p>
            <a:r>
              <a:rPr lang="en-US" dirty="0" smtClean="0"/>
              <a:t>History Screen</a:t>
            </a:r>
            <a:endParaRPr lang="en-US" dirty="0"/>
          </a:p>
        </p:txBody>
      </p:sp>
      <p:sp>
        <p:nvSpPr>
          <p:cNvPr id="4" name="Content Placeholder 3"/>
          <p:cNvSpPr>
            <a:spLocks noGrp="1"/>
          </p:cNvSpPr>
          <p:nvPr>
            <p:ph sz="quarter" idx="12"/>
          </p:nvPr>
        </p:nvSpPr>
        <p:spPr/>
        <p:txBody>
          <a:bodyPr/>
          <a:lstStyle/>
          <a:p>
            <a:r>
              <a:rPr lang="en-US" dirty="0" smtClean="0"/>
              <a:t>The list of transactions on the History screen will contain up to 50 records instead of  the previous 10 records per page viewed in the NNE environment.  </a:t>
            </a:r>
          </a:p>
          <a:p>
            <a:pPr marL="0" indent="0">
              <a:buNone/>
            </a:pPr>
            <a:endParaRPr lang="en-US" dirty="0"/>
          </a:p>
        </p:txBody>
      </p:sp>
      <p:pic>
        <p:nvPicPr>
          <p:cNvPr id="9" name="Picture 8"/>
          <p:cNvPicPr>
            <a:picLocks noChangeAspect="1"/>
          </p:cNvPicPr>
          <p:nvPr/>
        </p:nvPicPr>
        <p:blipFill>
          <a:blip r:embed="rId2"/>
          <a:stretch>
            <a:fillRect/>
          </a:stretch>
        </p:blipFill>
        <p:spPr>
          <a:xfrm>
            <a:off x="2266950" y="2379371"/>
            <a:ext cx="7658100" cy="3877519"/>
          </a:xfrm>
          <a:prstGeom prst="rect">
            <a:avLst/>
          </a:prstGeom>
          <a:ln>
            <a:solidFill>
              <a:schemeClr val="tx1"/>
            </a:solidFill>
          </a:ln>
        </p:spPr>
      </p:pic>
    </p:spTree>
    <p:extLst>
      <p:ext uri="{BB962C8B-B14F-4D97-AF65-F5344CB8AC3E}">
        <p14:creationId xmlns:p14="http://schemas.microsoft.com/office/powerpoint/2010/main" val="1370397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081" y="5635256"/>
            <a:ext cx="3772343" cy="1192736"/>
          </a:xfrm>
        </p:spPr>
        <p:txBody>
          <a:bodyPr>
            <a:noAutofit/>
          </a:bodyPr>
          <a:lstStyle/>
          <a:p>
            <a:r>
              <a:rPr lang="en-US" sz="3800" b="1" dirty="0">
                <a:solidFill>
                  <a:schemeClr val="tx1">
                    <a:lumMod val="50000"/>
                  </a:schemeClr>
                </a:solidFill>
                <a:latin typeface="Calibri" panose="020F0502020204030204" pitchFamily="34" charset="0"/>
                <a:ea typeface="Verdana" charset="0"/>
                <a:cs typeface="Calibri" panose="020F0502020204030204" pitchFamily="34" charset="0"/>
              </a:rPr>
              <a:t>Thank </a:t>
            </a:r>
            <a:r>
              <a:rPr lang="en-US" sz="3800" b="1" dirty="0" smtClean="0">
                <a:solidFill>
                  <a:schemeClr val="tx1">
                    <a:lumMod val="50000"/>
                  </a:schemeClr>
                </a:solidFill>
                <a:latin typeface="Calibri" panose="020F0502020204030204" pitchFamily="34" charset="0"/>
                <a:ea typeface="Verdana" charset="0"/>
                <a:cs typeface="Calibri" panose="020F0502020204030204" pitchFamily="34" charset="0"/>
              </a:rPr>
              <a:t>You</a:t>
            </a:r>
            <a:endParaRPr lang="en-US" sz="3800" b="1" dirty="0">
              <a:solidFill>
                <a:schemeClr val="tx1">
                  <a:lumMod val="50000"/>
                </a:schemeClr>
              </a:solidFill>
              <a:latin typeface="Calibri" panose="020F0502020204030204" pitchFamily="34" charset="0"/>
              <a:ea typeface="Verdana" charset="0"/>
              <a:cs typeface="Calibri" panose="020F0502020204030204" pitchFamily="34" charset="0"/>
            </a:endParaRPr>
          </a:p>
        </p:txBody>
      </p:sp>
      <p:sp>
        <p:nvSpPr>
          <p:cNvPr id="6" name="Title 1"/>
          <p:cNvSpPr txBox="1">
            <a:spLocks/>
          </p:cNvSpPr>
          <p:nvPr/>
        </p:nvSpPr>
        <p:spPr>
          <a:xfrm>
            <a:off x="507850" y="5686140"/>
            <a:ext cx="7223273" cy="11927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endParaRPr lang="en-US" sz="2000" dirty="0">
              <a:solidFill>
                <a:schemeClr val="tx1"/>
              </a:solidFill>
              <a:latin typeface="Calibri" panose="020F0502020204030204" pitchFamily="34" charset="0"/>
              <a:ea typeface="Verdana" charset="0"/>
              <a:cs typeface="Calibri" panose="020F0502020204030204" pitchFamily="34" charset="0"/>
            </a:endParaRPr>
          </a:p>
        </p:txBody>
      </p:sp>
      <p:sp>
        <p:nvSpPr>
          <p:cNvPr id="5" name="AutoShape 2" descr="XFINITY Mobile">
            <a:extLst>
              <a:ext uri="{FF2B5EF4-FFF2-40B4-BE49-F238E27FC236}">
                <a16:creationId xmlns="" xmlns:a16="http://schemas.microsoft.com/office/drawing/2014/main" id="{53736C80-95C2-904D-82D2-226CD543DC08}"/>
              </a:ext>
            </a:extLst>
          </p:cNvPr>
          <p:cNvSpPr>
            <a:spLocks noChangeAspect="1" noChangeArrowheads="1"/>
          </p:cNvSpPr>
          <p:nvPr/>
        </p:nvSpPr>
        <p:spPr bwMode="auto">
          <a:xfrm rot="3944006">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2" descr="Consolidated Commun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4" y="-118534"/>
            <a:ext cx="2816722" cy="108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79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83901"/>
            <a:ext cx="11430000" cy="400049"/>
          </a:xfrm>
        </p:spPr>
        <p:txBody>
          <a:bodyPr/>
          <a:lstStyle/>
          <a:p>
            <a:r>
              <a:rPr lang="en-US" dirty="0" smtClean="0"/>
              <a:t>What ICSC values are considered Legacy and what are </a:t>
            </a:r>
            <a:r>
              <a:rPr lang="en-US" dirty="0" err="1" smtClean="0"/>
              <a:t>nne</a:t>
            </a:r>
            <a:r>
              <a:rPr lang="en-US" dirty="0" smtClean="0"/>
              <a:t>?</a:t>
            </a:r>
            <a:endParaRPr lang="en-US" dirty="0"/>
          </a:p>
        </p:txBody>
      </p:sp>
      <p:sp>
        <p:nvSpPr>
          <p:cNvPr id="3" name="Title 2"/>
          <p:cNvSpPr>
            <a:spLocks noGrp="1"/>
          </p:cNvSpPr>
          <p:nvPr>
            <p:ph type="title"/>
          </p:nvPr>
        </p:nvSpPr>
        <p:spPr/>
        <p:txBody>
          <a:bodyPr/>
          <a:lstStyle/>
          <a:p>
            <a:r>
              <a:rPr lang="en-US" dirty="0" smtClean="0"/>
              <a:t>Consolidated Legacy and Consolidated NNE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87982060"/>
              </p:ext>
            </p:extLst>
          </p:nvPr>
        </p:nvGraphicFramePr>
        <p:xfrm>
          <a:off x="609600" y="1810067"/>
          <a:ext cx="10972800" cy="4116705"/>
        </p:xfrm>
        <a:graphic>
          <a:graphicData uri="http://schemas.openxmlformats.org/drawingml/2006/table">
            <a:tbl>
              <a:tblPr firstRow="1" firstCol="1" bandRow="1">
                <a:tableStyleId>{5C22544A-7EE6-4342-B048-85BDC9FD1C3A}</a:tableStyleId>
              </a:tblPr>
              <a:tblGrid>
                <a:gridCol w="10972800"/>
              </a:tblGrid>
              <a:tr h="428625">
                <a:tc>
                  <a:txBody>
                    <a:bodyPr/>
                    <a:lstStyle/>
                    <a:p>
                      <a:pPr marL="1828800" marR="0">
                        <a:spcBef>
                          <a:spcPts val="0"/>
                        </a:spcBef>
                        <a:spcAft>
                          <a:spcPts val="0"/>
                        </a:spcAft>
                      </a:pPr>
                      <a:r>
                        <a:rPr lang="en-US" sz="1600" dirty="0">
                          <a:effectLst/>
                        </a:rPr>
                        <a:t>Consolidated Communications – ASR ICSC codes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266CEF"/>
                    </a:solidFill>
                  </a:tcPr>
                </a:tc>
              </a:tr>
              <a:tr h="0">
                <a:tc>
                  <a:txBody>
                    <a:bodyPr/>
                    <a:lstStyle/>
                    <a:p>
                      <a:pPr marL="0" marR="0">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Consolidated</a:t>
                      </a:r>
                      <a:r>
                        <a:rPr lang="en-US" sz="16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NNE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0">
                <a:tc>
                  <a:txBody>
                    <a:bodyPr/>
                    <a:lstStyle/>
                    <a:p>
                      <a:pPr marL="0" marR="0">
                        <a:spcBef>
                          <a:spcPts val="0"/>
                        </a:spcBef>
                        <a:spcAft>
                          <a:spcPts val="0"/>
                        </a:spcAft>
                      </a:pPr>
                      <a:r>
                        <a:rPr lang="en-US" sz="1400" b="1" dirty="0" smtClean="0">
                          <a:solidFill>
                            <a:schemeClr val="tx1"/>
                          </a:solidFill>
                          <a:effectLst/>
                        </a:rPr>
                        <a:t>States:</a:t>
                      </a:r>
                      <a:r>
                        <a:rPr lang="en-US" sz="1400" b="1" baseline="0" dirty="0" smtClean="0">
                          <a:solidFill>
                            <a:schemeClr val="tx1"/>
                          </a:solidFill>
                          <a:effectLst/>
                        </a:rPr>
                        <a:t>  </a:t>
                      </a:r>
                      <a:r>
                        <a:rPr lang="en-US" sz="1400" b="1" dirty="0" smtClean="0">
                          <a:solidFill>
                            <a:schemeClr val="tx1"/>
                          </a:solidFill>
                          <a:effectLst/>
                        </a:rPr>
                        <a:t>ME</a:t>
                      </a:r>
                      <a:r>
                        <a:rPr lang="en-US" sz="1400" b="1" dirty="0">
                          <a:solidFill>
                            <a:schemeClr val="tx1"/>
                          </a:solidFill>
                          <a:effectLst/>
                        </a:rPr>
                        <a:t>, NH, </a:t>
                      </a:r>
                      <a:r>
                        <a:rPr lang="en-US" sz="1400" b="1" dirty="0" smtClean="0">
                          <a:solidFill>
                            <a:schemeClr val="tx1"/>
                          </a:solidFill>
                          <a:effectLst/>
                        </a:rPr>
                        <a:t>VT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pPr marL="0" marR="0">
                        <a:spcBef>
                          <a:spcPts val="0"/>
                        </a:spcBef>
                        <a:spcAft>
                          <a:spcPts val="0"/>
                        </a:spcAft>
                      </a:pPr>
                      <a:r>
                        <a:rPr lang="en-US" sz="1400" b="0" dirty="0">
                          <a:solidFill>
                            <a:schemeClr val="tx1"/>
                          </a:solidFill>
                          <a:effectLst/>
                        </a:rPr>
                        <a:t>EC20 </a:t>
                      </a:r>
                      <a:r>
                        <a:rPr lang="en-US" sz="1400" b="0" dirty="0" smtClean="0">
                          <a:solidFill>
                            <a:schemeClr val="tx1"/>
                          </a:solidFill>
                          <a:effectLst/>
                        </a:rPr>
                        <a:t>–</a:t>
                      </a:r>
                      <a:r>
                        <a:rPr lang="en-US" sz="1400" b="0" baseline="0" dirty="0" smtClean="0">
                          <a:solidFill>
                            <a:schemeClr val="tx1"/>
                          </a:solidFill>
                          <a:effectLst/>
                        </a:rPr>
                        <a:t> FairPoint</a:t>
                      </a:r>
                      <a:r>
                        <a:rPr lang="en-US" sz="1400" b="0" dirty="0" smtClean="0">
                          <a:solidFill>
                            <a:schemeClr val="tx1"/>
                          </a:solidFill>
                          <a:effectLst/>
                        </a:rPr>
                        <a:t> </a:t>
                      </a:r>
                      <a:r>
                        <a:rPr lang="en-US" sz="1400" b="0" dirty="0">
                          <a:solidFill>
                            <a:schemeClr val="tx1"/>
                          </a:solidFill>
                          <a:effectLst/>
                        </a:rPr>
                        <a:t>Enhanced Communications (CES product)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FP01 – FairPoint Communications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Consolidated Legacy</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0">
                <a:tc>
                  <a:txBody>
                    <a:bodyPr/>
                    <a:lstStyle/>
                    <a:p>
                      <a:pPr marL="0" marR="0">
                        <a:spcBef>
                          <a:spcPts val="0"/>
                        </a:spcBef>
                        <a:spcAft>
                          <a:spcPts val="0"/>
                        </a:spcAft>
                      </a:pPr>
                      <a:r>
                        <a:rPr lang="nn-NO" sz="1400" b="1" dirty="0" smtClean="0">
                          <a:solidFill>
                            <a:schemeClr val="tx1"/>
                          </a:solidFill>
                          <a:effectLst/>
                        </a:rPr>
                        <a:t>States:  CA, IL, KS, MN, MO, ND, PA, TX</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pPr marL="0" marR="0">
                        <a:spcBef>
                          <a:spcPts val="0"/>
                        </a:spcBef>
                        <a:spcAft>
                          <a:spcPts val="0"/>
                        </a:spcAft>
                      </a:pPr>
                      <a:r>
                        <a:rPr lang="en-US" sz="1400" b="0" dirty="0">
                          <a:solidFill>
                            <a:schemeClr val="tx1"/>
                          </a:solidFill>
                          <a:effectLst/>
                        </a:rPr>
                        <a:t>CC05 - CONSOLIDATED COMM. TELCOM SRVS., MATTOON, IL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ET02 - ENVENTIS TELECOM (a.k.a. MINNESOTA POWER TELECOM), DULUTH, MN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EV10 - CONSOLIDATED (Kansas and Missouri)</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dirty="0">
                          <a:solidFill>
                            <a:schemeClr val="tx1"/>
                          </a:solidFill>
                          <a:effectLst/>
                        </a:rPr>
                        <a:t>FB01 - CONSOLIDATED COMMUN OF FORT BEND CO(PREV FT. BEND TELEPHONE CO), IRVING, TX</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dirty="0">
                          <a:solidFill>
                            <a:schemeClr val="tx1"/>
                          </a:solidFill>
                          <a:effectLst/>
                        </a:rPr>
                        <a:t>IC90 -  ILLINOIS CONSOLIDATED TEL, MATTOON, IL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IO01 -  IDEAONE TELECOM GROUP L.L.C., FARGO, ND</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LF10 - CONSOLIDATED COMMUNICATIONS OF TEXAS COMPANY(PREV TXU COMMUN TELE CO), LUFKIN, TX</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MK01 - MANKATO CITIZENS TEL CO, MANKATO, MN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NP05 - NORTH PITTSBURGH TELCO, GIBSONIA, PA</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a:solidFill>
                            <a:schemeClr val="tx1"/>
                          </a:solidFill>
                          <a:effectLst/>
                        </a:rPr>
                        <a:t>PT30 - PENN TELECOM INC., CRANBERRY TWSP, PA</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spcBef>
                          <a:spcPts val="0"/>
                        </a:spcBef>
                        <a:spcAft>
                          <a:spcPts val="0"/>
                        </a:spcAft>
                      </a:pPr>
                      <a:r>
                        <a:rPr lang="en-US" sz="1400" b="0" dirty="0">
                          <a:solidFill>
                            <a:schemeClr val="tx1"/>
                          </a:solidFill>
                          <a:effectLst/>
                        </a:rPr>
                        <a:t>RS02 - SUREWEST TELEPHONE (PREV ROSEVILLE TELCO), CITRUS HEIGHTS, CA</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372639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 to expect in VFO 16.8</a:t>
            </a:r>
            <a:endParaRPr lang="en-US" dirty="0"/>
          </a:p>
        </p:txBody>
      </p:sp>
      <p:sp>
        <p:nvSpPr>
          <p:cNvPr id="3" name="Title 2"/>
          <p:cNvSpPr>
            <a:spLocks noGrp="1"/>
          </p:cNvSpPr>
          <p:nvPr>
            <p:ph type="title"/>
          </p:nvPr>
        </p:nvSpPr>
        <p:spPr/>
        <p:txBody>
          <a:bodyPr/>
          <a:lstStyle/>
          <a:p>
            <a:r>
              <a:rPr lang="en-US" dirty="0" smtClean="0"/>
              <a:t>Enhancements to Virtual Front Office</a:t>
            </a:r>
            <a:endParaRPr lang="en-US" dirty="0"/>
          </a:p>
        </p:txBody>
      </p:sp>
      <p:sp>
        <p:nvSpPr>
          <p:cNvPr id="4" name="Content Placeholder 3"/>
          <p:cNvSpPr>
            <a:spLocks noGrp="1"/>
          </p:cNvSpPr>
          <p:nvPr>
            <p:ph sz="quarter" idx="12"/>
          </p:nvPr>
        </p:nvSpPr>
        <p:spPr>
          <a:xfrm>
            <a:off x="496888" y="1568449"/>
            <a:ext cx="11198225" cy="4712607"/>
          </a:xfrm>
        </p:spPr>
        <p:txBody>
          <a:bodyPr>
            <a:normAutofit lnSpcReduction="10000"/>
          </a:bodyPr>
          <a:lstStyle/>
          <a:p>
            <a:r>
              <a:rPr lang="en-US" dirty="0"/>
              <a:t>VFO 16.8 has some enhancements taking place at the same time as the integration on April 15, 2019.</a:t>
            </a:r>
          </a:p>
          <a:p>
            <a:r>
              <a:rPr lang="en-US" dirty="0" smtClean="0"/>
              <a:t>You will be able to filter ASR orders to show just Multi-EC orders and/or RPON orders.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You will be able to reset your password or retrieve a forgotten user </a:t>
            </a:r>
            <a:r>
              <a:rPr lang="en-US" dirty="0" smtClean="0"/>
              <a:t>name.  </a:t>
            </a:r>
            <a:r>
              <a:rPr lang="en-US" dirty="0"/>
              <a:t>There are a few steps you will need to follow first, </a:t>
            </a:r>
            <a:r>
              <a:rPr lang="en-US" dirty="0" smtClean="0"/>
              <a:t>in order to </a:t>
            </a:r>
            <a:r>
              <a:rPr lang="en-US" dirty="0"/>
              <a:t>set this up. See </a:t>
            </a:r>
            <a:r>
              <a:rPr lang="en-US" dirty="0" smtClean="0"/>
              <a:t>the next page </a:t>
            </a:r>
            <a:r>
              <a:rPr lang="en-US" dirty="0"/>
              <a:t>for more information on this feature.</a:t>
            </a:r>
          </a:p>
        </p:txBody>
      </p:sp>
      <p:pic>
        <p:nvPicPr>
          <p:cNvPr id="7" name="Picture 6"/>
          <p:cNvPicPr>
            <a:picLocks noChangeAspect="1"/>
          </p:cNvPicPr>
          <p:nvPr/>
        </p:nvPicPr>
        <p:blipFill rotWithShape="1">
          <a:blip r:embed="rId2"/>
          <a:srcRect b="50067"/>
          <a:stretch/>
        </p:blipFill>
        <p:spPr>
          <a:xfrm>
            <a:off x="1983248" y="2731484"/>
            <a:ext cx="7835056" cy="2034104"/>
          </a:xfrm>
          <a:prstGeom prst="rect">
            <a:avLst/>
          </a:prstGeom>
          <a:solidFill>
            <a:schemeClr val="tx1"/>
          </a:solidFill>
          <a:ln>
            <a:solidFill>
              <a:schemeClr val="tx1"/>
            </a:solidFill>
          </a:ln>
        </p:spPr>
      </p:pic>
    </p:spTree>
    <p:extLst>
      <p:ext uri="{BB962C8B-B14F-4D97-AF65-F5344CB8AC3E}">
        <p14:creationId xmlns:p14="http://schemas.microsoft.com/office/powerpoint/2010/main" val="33090381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in VFO 16.8</a:t>
            </a:r>
            <a:endParaRPr lang="en-US" dirty="0"/>
          </a:p>
        </p:txBody>
      </p:sp>
      <p:sp>
        <p:nvSpPr>
          <p:cNvPr id="3" name="Title 2"/>
          <p:cNvSpPr>
            <a:spLocks noGrp="1"/>
          </p:cNvSpPr>
          <p:nvPr>
            <p:ph type="title"/>
          </p:nvPr>
        </p:nvSpPr>
        <p:spPr/>
        <p:txBody>
          <a:bodyPr/>
          <a:lstStyle/>
          <a:p>
            <a:r>
              <a:rPr lang="en-US" dirty="0" smtClean="0"/>
              <a:t>Setting Up New Security</a:t>
            </a:r>
            <a:endParaRPr lang="en-US" dirty="0"/>
          </a:p>
        </p:txBody>
      </p:sp>
      <p:sp>
        <p:nvSpPr>
          <p:cNvPr id="4" name="Content Placeholder 3"/>
          <p:cNvSpPr>
            <a:spLocks noGrp="1"/>
          </p:cNvSpPr>
          <p:nvPr>
            <p:ph sz="quarter" idx="12"/>
          </p:nvPr>
        </p:nvSpPr>
        <p:spPr>
          <a:xfrm>
            <a:off x="496888" y="1568450"/>
            <a:ext cx="6186941" cy="4524342"/>
          </a:xfrm>
        </p:spPr>
        <p:txBody>
          <a:bodyPr/>
          <a:lstStyle/>
          <a:p>
            <a:r>
              <a:rPr lang="en-US" dirty="0" smtClean="0"/>
              <a:t>The first time you log in after the release, you will be prompted to select three security questions and provide answers to each.  This is case sensitive, so pay attention to the case you are using when entering your answers.</a:t>
            </a:r>
          </a:p>
          <a:p>
            <a:endParaRPr lang="en-US" dirty="0" smtClean="0"/>
          </a:p>
          <a:p>
            <a:r>
              <a:rPr lang="en-US" dirty="0" smtClean="0"/>
              <a:t>Once that step is completed you will need to provide your email address or verify the one    on file.</a:t>
            </a:r>
            <a:endParaRPr lang="en-US" dirty="0"/>
          </a:p>
        </p:txBody>
      </p:sp>
      <p:sp>
        <p:nvSpPr>
          <p:cNvPr id="6" name="Rectangle 7"/>
          <p:cNvSpPr>
            <a:spLocks noChangeArrowheads="1"/>
          </p:cNvSpPr>
          <p:nvPr/>
        </p:nvSpPr>
        <p:spPr bwMode="auto">
          <a:xfrm>
            <a:off x="0" y="2419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p:nvPr/>
        </p:nvPicPr>
        <p:blipFill rotWithShape="1">
          <a:blip r:embed="rId2"/>
          <a:srcRect b="35138"/>
          <a:stretch/>
        </p:blipFill>
        <p:spPr bwMode="auto">
          <a:xfrm>
            <a:off x="6560005" y="1059340"/>
            <a:ext cx="5086350" cy="1639305"/>
          </a:xfrm>
          <a:prstGeom prst="rect">
            <a:avLst/>
          </a:prstGeom>
          <a:ln>
            <a:solidFill>
              <a:schemeClr val="tx1"/>
            </a:solidFill>
          </a:ln>
          <a:extLst>
            <a:ext uri="{53640926-AAD7-44D8-BBD7-CCE9431645EC}">
              <a14:shadowObscured xmlns:a14="http://schemas.microsoft.com/office/drawing/2010/main"/>
            </a:ext>
          </a:extLst>
        </p:spPr>
      </p:pic>
      <p:pic>
        <p:nvPicPr>
          <p:cNvPr id="17" name="Picture 16"/>
          <p:cNvPicPr/>
          <p:nvPr/>
        </p:nvPicPr>
        <p:blipFill rotWithShape="1">
          <a:blip r:embed="rId3"/>
          <a:srcRect b="34593"/>
          <a:stretch/>
        </p:blipFill>
        <p:spPr bwMode="auto">
          <a:xfrm>
            <a:off x="6560005" y="2824027"/>
            <a:ext cx="5086350" cy="1941122"/>
          </a:xfrm>
          <a:prstGeom prst="rect">
            <a:avLst/>
          </a:prstGeom>
          <a:ln>
            <a:solidFill>
              <a:schemeClr val="tx1"/>
            </a:solidFill>
          </a:ln>
          <a:extLst>
            <a:ext uri="{53640926-AAD7-44D8-BBD7-CCE9431645EC}">
              <a14:shadowObscured xmlns:a14="http://schemas.microsoft.com/office/drawing/2010/main"/>
            </a:ext>
          </a:extLst>
        </p:spPr>
      </p:pic>
      <p:pic>
        <p:nvPicPr>
          <p:cNvPr id="18" name="Picture 17"/>
          <p:cNvPicPr/>
          <p:nvPr/>
        </p:nvPicPr>
        <p:blipFill>
          <a:blip r:embed="rId4"/>
          <a:stretch>
            <a:fillRect/>
          </a:stretch>
        </p:blipFill>
        <p:spPr>
          <a:xfrm>
            <a:off x="3132682" y="4313885"/>
            <a:ext cx="3178879" cy="2084696"/>
          </a:xfrm>
          <a:prstGeom prst="rect">
            <a:avLst/>
          </a:prstGeom>
          <a:ln>
            <a:solidFill>
              <a:schemeClr val="tx1"/>
            </a:solidFill>
          </a:ln>
        </p:spPr>
      </p:pic>
    </p:spTree>
    <p:extLst>
      <p:ext uri="{BB962C8B-B14F-4D97-AF65-F5344CB8AC3E}">
        <p14:creationId xmlns:p14="http://schemas.microsoft.com/office/powerpoint/2010/main" val="16741284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What’s new in VFO 16.8</a:t>
            </a:r>
            <a:endParaRPr lang="en-US" dirty="0"/>
          </a:p>
        </p:txBody>
      </p:sp>
      <p:sp>
        <p:nvSpPr>
          <p:cNvPr id="3" name="Title 2"/>
          <p:cNvSpPr>
            <a:spLocks noGrp="1"/>
          </p:cNvSpPr>
          <p:nvPr>
            <p:ph type="title"/>
          </p:nvPr>
        </p:nvSpPr>
        <p:spPr/>
        <p:txBody>
          <a:bodyPr/>
          <a:lstStyle/>
          <a:p>
            <a:r>
              <a:rPr lang="en-US" dirty="0" smtClean="0"/>
              <a:t>Setting Up New Security – Cont’d</a:t>
            </a:r>
            <a:endParaRPr lang="en-US" dirty="0"/>
          </a:p>
        </p:txBody>
      </p:sp>
      <p:sp>
        <p:nvSpPr>
          <p:cNvPr id="4" name="Content Placeholder 3"/>
          <p:cNvSpPr>
            <a:spLocks noGrp="1"/>
          </p:cNvSpPr>
          <p:nvPr>
            <p:ph sz="quarter" idx="12"/>
          </p:nvPr>
        </p:nvSpPr>
        <p:spPr>
          <a:xfrm>
            <a:off x="496888" y="1568450"/>
            <a:ext cx="7004049" cy="4524342"/>
          </a:xfrm>
        </p:spPr>
        <p:txBody>
          <a:bodyPr>
            <a:normAutofit/>
          </a:bodyPr>
          <a:lstStyle/>
          <a:p>
            <a:r>
              <a:rPr lang="en-US" dirty="0" smtClean="0"/>
              <a:t>Your email address will be validated and a verification code will be sent to the email address provided.  (If you do not see the email, please check your junk email folder.)</a:t>
            </a:r>
          </a:p>
          <a:p>
            <a:endParaRPr lang="en-US" dirty="0"/>
          </a:p>
          <a:p>
            <a:pPr marL="0" indent="0">
              <a:buNone/>
            </a:pPr>
            <a:endParaRPr lang="en-US" dirty="0" smtClean="0"/>
          </a:p>
          <a:p>
            <a:r>
              <a:rPr lang="en-US" dirty="0" smtClean="0"/>
              <a:t>You will then enter the verification code to proceed.</a:t>
            </a:r>
            <a:endParaRPr lang="en-US" dirty="0"/>
          </a:p>
          <a:p>
            <a:endParaRPr lang="en-US" dirty="0" smtClean="0"/>
          </a:p>
        </p:txBody>
      </p:sp>
      <p:pic>
        <p:nvPicPr>
          <p:cNvPr id="18" name="Picture 17"/>
          <p:cNvPicPr/>
          <p:nvPr/>
        </p:nvPicPr>
        <p:blipFill>
          <a:blip r:embed="rId2"/>
          <a:stretch>
            <a:fillRect/>
          </a:stretch>
        </p:blipFill>
        <p:spPr>
          <a:xfrm>
            <a:off x="7500937" y="3101322"/>
            <a:ext cx="2809875" cy="1645920"/>
          </a:xfrm>
          <a:prstGeom prst="rect">
            <a:avLst/>
          </a:prstGeom>
          <a:ln>
            <a:solidFill>
              <a:schemeClr val="tx1"/>
            </a:solidFill>
          </a:ln>
        </p:spPr>
      </p:pic>
      <p:sp>
        <p:nvSpPr>
          <p:cNvPr id="19" name="Content Placeholder 3"/>
          <p:cNvSpPr txBox="1">
            <a:spLocks/>
          </p:cNvSpPr>
          <p:nvPr/>
        </p:nvSpPr>
        <p:spPr>
          <a:xfrm>
            <a:off x="600926" y="3830621"/>
            <a:ext cx="6900011" cy="4524342"/>
          </a:xfrm>
          <a:prstGeom prst="rect">
            <a:avLst/>
          </a:prstGeom>
        </p:spPr>
        <p:txBody>
          <a:bodyPr vert="horz" lIns="91440" tIns="45720" rIns="91440" bIns="45720" rtlCol="0">
            <a:normAutofit/>
          </a:bodyPr>
          <a:lstStyle>
            <a:lvl1pPr marL="254000" indent="-254000" algn="l" defTabSz="914400" rtl="0" eaLnBrk="1" latinLnBrk="0" hangingPunct="1">
              <a:lnSpc>
                <a:spcPct val="100000"/>
              </a:lnSpc>
              <a:spcBef>
                <a:spcPts val="0"/>
              </a:spcBef>
              <a:spcAft>
                <a:spcPts val="300"/>
              </a:spcAft>
              <a:buClr>
                <a:schemeClr val="accent2"/>
              </a:buClr>
              <a:buFont typeface="Wingdings" pitchFamily="2" charset="2"/>
              <a:buChar char="§"/>
              <a:defRPr sz="2000" b="1" kern="1200">
                <a:solidFill>
                  <a:schemeClr val="tx1"/>
                </a:solidFill>
                <a:latin typeface="Arial" charset="0"/>
                <a:ea typeface="Arial" charset="0"/>
                <a:cs typeface="Arial" charset="0"/>
              </a:defRPr>
            </a:lvl1pPr>
            <a:lvl2pPr marL="685800" indent="-330200" algn="l" defTabSz="914400" rtl="0" eaLnBrk="1" latinLnBrk="0" hangingPunct="1">
              <a:lnSpc>
                <a:spcPct val="100000"/>
              </a:lnSpc>
              <a:spcBef>
                <a:spcPts val="0"/>
              </a:spcBef>
              <a:spcAft>
                <a:spcPts val="300"/>
              </a:spcAft>
              <a:buFont typeface="MS Reference Sans Serif"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300"/>
              </a:spcAft>
              <a:buClr>
                <a:schemeClr val="accent3"/>
              </a:buClr>
              <a:buSzPct val="115000"/>
              <a:buFont typeface="Arial"/>
              <a:buChar char="•"/>
              <a:defRPr sz="16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300"/>
              </a:spcAft>
              <a:buClr>
                <a:schemeClr val="accent5"/>
              </a:buClr>
              <a:buFont typeface="Arial"/>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300"/>
              </a:spcAft>
              <a:buClr>
                <a:schemeClr val="accent6"/>
              </a:buClr>
              <a:buFont typeface="Arial"/>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smtClean="0"/>
          </a:p>
          <a:p>
            <a:endParaRPr lang="en-US" dirty="0" smtClean="0"/>
          </a:p>
          <a:p>
            <a:r>
              <a:rPr lang="en-US" dirty="0" smtClean="0"/>
              <a:t>You can now use the “Forgot User Name” or “Forgot Password” links on the log in page.</a:t>
            </a:r>
            <a:endParaRPr lang="en-US" dirty="0"/>
          </a:p>
        </p:txBody>
      </p:sp>
      <p:pic>
        <p:nvPicPr>
          <p:cNvPr id="5" name="Picture 4"/>
          <p:cNvPicPr>
            <a:picLocks noChangeAspect="1"/>
          </p:cNvPicPr>
          <p:nvPr/>
        </p:nvPicPr>
        <p:blipFill>
          <a:blip r:embed="rId3"/>
          <a:stretch>
            <a:fillRect/>
          </a:stretch>
        </p:blipFill>
        <p:spPr>
          <a:xfrm>
            <a:off x="7500937" y="1096315"/>
            <a:ext cx="2789696" cy="1696882"/>
          </a:xfrm>
          <a:prstGeom prst="rect">
            <a:avLst/>
          </a:prstGeom>
          <a:solidFill>
            <a:schemeClr val="bg1"/>
          </a:solidFill>
          <a:ln>
            <a:solidFill>
              <a:schemeClr val="tx1"/>
            </a:solidFill>
          </a:ln>
        </p:spPr>
      </p:pic>
    </p:spTree>
    <p:extLst>
      <p:ext uri="{BB962C8B-B14F-4D97-AF65-F5344CB8AC3E}">
        <p14:creationId xmlns:p14="http://schemas.microsoft.com/office/powerpoint/2010/main" val="6395792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Steps to request your User Name</a:t>
            </a:r>
            <a:endParaRPr lang="en-US" dirty="0"/>
          </a:p>
        </p:txBody>
      </p:sp>
      <p:sp>
        <p:nvSpPr>
          <p:cNvPr id="3" name="Title 2"/>
          <p:cNvSpPr>
            <a:spLocks noGrp="1"/>
          </p:cNvSpPr>
          <p:nvPr>
            <p:ph type="title"/>
          </p:nvPr>
        </p:nvSpPr>
        <p:spPr/>
        <p:txBody>
          <a:bodyPr/>
          <a:lstStyle/>
          <a:p>
            <a:r>
              <a:rPr lang="en-US" dirty="0" smtClean="0"/>
              <a:t>If you forget your User Name</a:t>
            </a:r>
            <a:endParaRPr lang="en-US" dirty="0"/>
          </a:p>
        </p:txBody>
      </p:sp>
      <p:sp>
        <p:nvSpPr>
          <p:cNvPr id="4" name="Content Placeholder 3"/>
          <p:cNvSpPr>
            <a:spLocks noGrp="1"/>
          </p:cNvSpPr>
          <p:nvPr>
            <p:ph sz="quarter" idx="12"/>
          </p:nvPr>
        </p:nvSpPr>
        <p:spPr>
          <a:xfrm>
            <a:off x="496888" y="1568450"/>
            <a:ext cx="11314112" cy="4524342"/>
          </a:xfrm>
        </p:spPr>
        <p:txBody>
          <a:bodyPr>
            <a:normAutofit/>
          </a:bodyPr>
          <a:lstStyle/>
          <a:p>
            <a:pPr marL="457200" indent="-457200">
              <a:buFont typeface="+mj-lt"/>
              <a:buAutoNum type="arabicPeriod"/>
            </a:pPr>
            <a:r>
              <a:rPr lang="en-US" dirty="0" smtClean="0"/>
              <a:t>Click the “Forgot User Name?” link. </a:t>
            </a:r>
          </a:p>
          <a:p>
            <a:pPr marL="457200" indent="-457200">
              <a:buFont typeface="+mj-lt"/>
              <a:buAutoNum type="arabicPeriod"/>
            </a:pPr>
            <a:endParaRPr lang="en-US" dirty="0"/>
          </a:p>
          <a:p>
            <a:pPr marL="457200" indent="-457200">
              <a:buFont typeface="+mj-lt"/>
              <a:buAutoNum type="arabicPeriod"/>
            </a:pPr>
            <a:r>
              <a:rPr lang="en-US" dirty="0" smtClean="0"/>
              <a:t>Enter your Email Address and click “Send.”</a:t>
            </a:r>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0" indent="0">
              <a:buNone/>
            </a:pPr>
            <a:endParaRPr lang="en-US" dirty="0" smtClean="0"/>
          </a:p>
          <a:p>
            <a:pPr marL="0" indent="0">
              <a:buNone/>
            </a:pPr>
            <a:endParaRPr lang="en-US" sz="3000" dirty="0"/>
          </a:p>
          <a:p>
            <a:pPr marL="457200" indent="-457200">
              <a:buAutoNum type="arabicPeriod" startAt="3"/>
            </a:pPr>
            <a:r>
              <a:rPr lang="en-US" dirty="0" smtClean="0"/>
              <a:t>You will receive an email with all the user names matching that email address. </a:t>
            </a:r>
          </a:p>
          <a:p>
            <a:pPr marL="457200" indent="-457200">
              <a:buAutoNum type="arabicPeriod" startAt="3"/>
            </a:pP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10875" t="2518" r="-17966" b="8699"/>
          <a:stretch/>
        </p:blipFill>
        <p:spPr bwMode="auto">
          <a:xfrm>
            <a:off x="6757729" y="1114504"/>
            <a:ext cx="3162300" cy="1359568"/>
          </a:xfrm>
          <a:prstGeom prst="rect">
            <a:avLst/>
          </a:prstGeom>
          <a:ln>
            <a:solidFill>
              <a:schemeClr val="tx1"/>
            </a:solidFill>
          </a:ln>
          <a:extLst>
            <a:ext uri="{53640926-AAD7-44D8-BBD7-CCE9431645EC}">
              <a14:shadowObscured xmlns:a14="http://schemas.microsoft.com/office/drawing/2010/main"/>
            </a:ext>
          </a:extLst>
        </p:spPr>
      </p:pic>
      <p:pic>
        <p:nvPicPr>
          <p:cNvPr id="7" name="Picture 6"/>
          <p:cNvPicPr/>
          <p:nvPr/>
        </p:nvPicPr>
        <p:blipFill rotWithShape="1">
          <a:blip r:embed="rId3"/>
          <a:srcRect b="13958"/>
          <a:stretch/>
        </p:blipFill>
        <p:spPr bwMode="auto">
          <a:xfrm>
            <a:off x="6807566" y="2619178"/>
            <a:ext cx="3112463" cy="1830653"/>
          </a:xfrm>
          <a:prstGeom prst="rect">
            <a:avLst/>
          </a:prstGeom>
          <a:ln>
            <a:solidFill>
              <a:schemeClr val="tx1"/>
            </a:solid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4"/>
          <a:srcRect l="30806" t="9717" r="29729" b="39021"/>
          <a:stretch/>
        </p:blipFill>
        <p:spPr>
          <a:xfrm>
            <a:off x="3754757" y="2633062"/>
            <a:ext cx="2971800" cy="1816769"/>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791938" y="4836021"/>
            <a:ext cx="3158929" cy="1923906"/>
          </a:xfrm>
          <a:prstGeom prst="rect">
            <a:avLst/>
          </a:prstGeom>
          <a:ln>
            <a:solidFill>
              <a:schemeClr val="tx1"/>
            </a:solidFill>
          </a:ln>
        </p:spPr>
      </p:pic>
    </p:spTree>
    <p:extLst>
      <p:ext uri="{BB962C8B-B14F-4D97-AF65-F5344CB8AC3E}">
        <p14:creationId xmlns:p14="http://schemas.microsoft.com/office/powerpoint/2010/main" val="39608476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47805"/>
            <a:ext cx="11430000" cy="400049"/>
          </a:xfrm>
        </p:spPr>
        <p:txBody>
          <a:bodyPr/>
          <a:lstStyle/>
          <a:p>
            <a:r>
              <a:rPr lang="en-US" dirty="0" smtClean="0"/>
              <a:t>Steps to reset your password</a:t>
            </a:r>
            <a:endParaRPr lang="en-US" dirty="0"/>
          </a:p>
        </p:txBody>
      </p:sp>
      <p:sp>
        <p:nvSpPr>
          <p:cNvPr id="3" name="Title 2"/>
          <p:cNvSpPr>
            <a:spLocks noGrp="1"/>
          </p:cNvSpPr>
          <p:nvPr>
            <p:ph type="title"/>
          </p:nvPr>
        </p:nvSpPr>
        <p:spPr/>
        <p:txBody>
          <a:bodyPr/>
          <a:lstStyle/>
          <a:p>
            <a:r>
              <a:rPr lang="en-US" dirty="0" smtClean="0"/>
              <a:t>If you forget your Password</a:t>
            </a:r>
            <a:endParaRPr lang="en-US" dirty="0"/>
          </a:p>
        </p:txBody>
      </p:sp>
      <p:sp>
        <p:nvSpPr>
          <p:cNvPr id="4" name="Content Placeholder 3"/>
          <p:cNvSpPr>
            <a:spLocks noGrp="1"/>
          </p:cNvSpPr>
          <p:nvPr>
            <p:ph sz="quarter" idx="12"/>
          </p:nvPr>
        </p:nvSpPr>
        <p:spPr>
          <a:xfrm>
            <a:off x="496890" y="1568450"/>
            <a:ext cx="5989636" cy="4524342"/>
          </a:xfrm>
        </p:spPr>
        <p:txBody>
          <a:bodyPr>
            <a:normAutofit/>
          </a:bodyPr>
          <a:lstStyle/>
          <a:p>
            <a:pPr marL="457200" indent="-457200">
              <a:buFont typeface="+mj-lt"/>
              <a:buAutoNum type="arabicPeriod"/>
            </a:pPr>
            <a:r>
              <a:rPr lang="en-US" dirty="0" smtClean="0"/>
              <a:t>Click “Forgot Password.”</a:t>
            </a:r>
          </a:p>
          <a:p>
            <a:pPr marL="457200" indent="-457200">
              <a:buFont typeface="+mj-lt"/>
              <a:buAutoNum type="arabicPeriod"/>
            </a:pPr>
            <a:endParaRPr lang="en-US" dirty="0" smtClean="0"/>
          </a:p>
          <a:p>
            <a:pPr marL="0" indent="0">
              <a:buNone/>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a:p>
            <a:pPr marL="457200" indent="-457200">
              <a:buAutoNum type="arabicPeriod" startAt="2"/>
            </a:pPr>
            <a:r>
              <a:rPr lang="en-US" dirty="0" smtClean="0"/>
              <a:t>Enter User Name and click “Next.”</a:t>
            </a:r>
          </a:p>
          <a:p>
            <a:pPr marL="457200" indent="-457200">
              <a:buAutoNum type="arabicPeriod" startAt="2"/>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AutoNum type="arabicPeriod" startAt="3"/>
            </a:pPr>
            <a:r>
              <a:rPr lang="en-US" dirty="0" smtClean="0"/>
              <a:t>Answer the randomly generated security question associated with your user profile and click “Next.”</a:t>
            </a:r>
          </a:p>
          <a:p>
            <a:pPr marL="457200" indent="-457200">
              <a:buAutoNum type="arabicPeriod" startAt="3"/>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8699" b="8699"/>
          <a:stretch/>
        </p:blipFill>
        <p:spPr bwMode="auto">
          <a:xfrm>
            <a:off x="4849417" y="1441262"/>
            <a:ext cx="3548856" cy="1853516"/>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3"/>
          <a:stretch>
            <a:fillRect/>
          </a:stretch>
        </p:blipFill>
        <p:spPr>
          <a:xfrm>
            <a:off x="8281194" y="2551991"/>
            <a:ext cx="3064042" cy="2102011"/>
          </a:xfrm>
          <a:prstGeom prst="rect">
            <a:avLst/>
          </a:prstGeom>
        </p:spPr>
      </p:pic>
      <p:pic>
        <p:nvPicPr>
          <p:cNvPr id="8" name="Picture 7"/>
          <p:cNvPicPr/>
          <p:nvPr/>
        </p:nvPicPr>
        <p:blipFill rotWithShape="1">
          <a:blip r:embed="rId4"/>
          <a:srcRect l="2321" t="3155" r="1685"/>
          <a:stretch/>
        </p:blipFill>
        <p:spPr>
          <a:xfrm>
            <a:off x="6362700" y="4772025"/>
            <a:ext cx="2876550" cy="2038626"/>
          </a:xfrm>
          <a:prstGeom prst="rect">
            <a:avLst/>
          </a:prstGeom>
          <a:ln>
            <a:noFill/>
          </a:ln>
        </p:spPr>
      </p:pic>
    </p:spTree>
    <p:extLst>
      <p:ext uri="{BB962C8B-B14F-4D97-AF65-F5344CB8AC3E}">
        <p14:creationId xmlns:p14="http://schemas.microsoft.com/office/powerpoint/2010/main" val="2294367025"/>
      </p:ext>
    </p:extLst>
  </p:cSld>
  <p:clrMapOvr>
    <a:masterClrMapping/>
  </p:clrMapOvr>
  <p:transition>
    <p:fade/>
  </p:transition>
</p:sld>
</file>

<file path=ppt/theme/theme1.xml><?xml version="1.0" encoding="utf-8"?>
<a:theme xmlns:a="http://schemas.openxmlformats.org/drawingml/2006/main" name="Office Theme">
  <a:themeElements>
    <a:clrScheme name="Final Synchronoss Primary Color Palette">
      <a:dk1>
        <a:srgbClr val="464646"/>
      </a:dk1>
      <a:lt1>
        <a:srgbClr val="FFFFFF"/>
      </a:lt1>
      <a:dk2>
        <a:srgbClr val="44546A"/>
      </a:dk2>
      <a:lt2>
        <a:srgbClr val="DEDEDE"/>
      </a:lt2>
      <a:accent1>
        <a:srgbClr val="00C9E8"/>
      </a:accent1>
      <a:accent2>
        <a:srgbClr val="0096D5"/>
      </a:accent2>
      <a:accent3>
        <a:srgbClr val="206BCE"/>
      </a:accent3>
      <a:accent4>
        <a:srgbClr val="1D3AB2"/>
      </a:accent4>
      <a:accent5>
        <a:srgbClr val="FF9000"/>
      </a:accent5>
      <a:accent6>
        <a:srgbClr val="914191"/>
      </a:accent6>
      <a:hlink>
        <a:srgbClr val="00C9E8"/>
      </a:hlink>
      <a:folHlink>
        <a:srgbClr val="0096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inal Synchronoss Primary Color Palette">
      <a:dk1>
        <a:srgbClr val="464646"/>
      </a:dk1>
      <a:lt1>
        <a:srgbClr val="FFFFFF"/>
      </a:lt1>
      <a:dk2>
        <a:srgbClr val="44546A"/>
      </a:dk2>
      <a:lt2>
        <a:srgbClr val="DEDEDE"/>
      </a:lt2>
      <a:accent1>
        <a:srgbClr val="00C9E8"/>
      </a:accent1>
      <a:accent2>
        <a:srgbClr val="0096D5"/>
      </a:accent2>
      <a:accent3>
        <a:srgbClr val="206BCE"/>
      </a:accent3>
      <a:accent4>
        <a:srgbClr val="1D3AB2"/>
      </a:accent4>
      <a:accent5>
        <a:srgbClr val="FF9000"/>
      </a:accent5>
      <a:accent6>
        <a:srgbClr val="914191"/>
      </a:accent6>
      <a:hlink>
        <a:srgbClr val="00C9E8"/>
      </a:hlink>
      <a:folHlink>
        <a:srgbClr val="0096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159052</TotalTime>
  <Words>1876</Words>
  <Application>Microsoft Office PowerPoint</Application>
  <PresentationFormat>Widescreen</PresentationFormat>
  <Paragraphs>245</Paragraphs>
  <Slides>33</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33</vt:i4>
      </vt:variant>
    </vt:vector>
  </HeadingPairs>
  <TitlesOfParts>
    <vt:vector size="46" baseType="lpstr">
      <vt:lpstr>Arial</vt:lpstr>
      <vt:lpstr>Calibri</vt:lpstr>
      <vt:lpstr>Calibri Light</vt:lpstr>
      <vt:lpstr>Century Gothic</vt:lpstr>
      <vt:lpstr>MS Reference Sans Serif</vt:lpstr>
      <vt:lpstr>Times New Roman</vt:lpstr>
      <vt:lpstr>Verdana</vt:lpstr>
      <vt:lpstr>Wingdings</vt:lpstr>
      <vt:lpstr>XFINITY WStandard</vt:lpstr>
      <vt:lpstr>Office Theme</vt:lpstr>
      <vt:lpstr>1_Office Theme</vt:lpstr>
      <vt:lpstr>1_Custom Design</vt:lpstr>
      <vt:lpstr>Custom Design</vt:lpstr>
      <vt:lpstr>Consolidated &amp; Consolidated NNE VFO Environment Integration</vt:lpstr>
      <vt:lpstr>Consolidated Communications  VFO Integration Overview</vt:lpstr>
      <vt:lpstr>Consolidated Communications is Integrating the Front-End of the Ordering Process</vt:lpstr>
      <vt:lpstr>Consolidated Legacy and Consolidated NNE</vt:lpstr>
      <vt:lpstr>Enhancements to Virtual Front Office</vt:lpstr>
      <vt:lpstr>Setting Up New Security</vt:lpstr>
      <vt:lpstr>Setting Up New Security – Cont’d</vt:lpstr>
      <vt:lpstr>If you forget your User Name</vt:lpstr>
      <vt:lpstr>If you forget your Password</vt:lpstr>
      <vt:lpstr>If you forget your Password – Cont’d</vt:lpstr>
      <vt:lpstr>New User Profile Icon </vt:lpstr>
      <vt:lpstr>Instructions for April 15, 2019</vt:lpstr>
      <vt:lpstr>What’s new for Consolidated Legacy users?</vt:lpstr>
      <vt:lpstr>Logging In</vt:lpstr>
      <vt:lpstr>VFO Session Timeout </vt:lpstr>
      <vt:lpstr>VFO Order List</vt:lpstr>
      <vt:lpstr>VFO Order List</vt:lpstr>
      <vt:lpstr>New VFO Access Service Help</vt:lpstr>
      <vt:lpstr>New VFO Access Service Help</vt:lpstr>
      <vt:lpstr>What’s new for  Consolidated NNE users? </vt:lpstr>
      <vt:lpstr>Logging In</vt:lpstr>
      <vt:lpstr>Order List – State Column</vt:lpstr>
      <vt:lpstr>VFO Filter</vt:lpstr>
      <vt:lpstr>History Screen</vt:lpstr>
      <vt:lpstr>What users doing business in all Consolidated territories can expect</vt:lpstr>
      <vt:lpstr>Logging In</vt:lpstr>
      <vt:lpstr>Reassigning PONs</vt:lpstr>
      <vt:lpstr>VFO Session Timeout </vt:lpstr>
      <vt:lpstr>VFO Order List</vt:lpstr>
      <vt:lpstr>VFO Filter</vt:lpstr>
      <vt:lpstr>VFO Order List</vt:lpstr>
      <vt:lpstr>History Screen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Murray</dc:creator>
  <cp:lastModifiedBy>Jackie Gerber</cp:lastModifiedBy>
  <cp:revision>1777</cp:revision>
  <cp:lastPrinted>2017-12-15T13:39:07Z</cp:lastPrinted>
  <dcterms:created xsi:type="dcterms:W3CDTF">2017-01-19T21:53:15Z</dcterms:created>
  <dcterms:modified xsi:type="dcterms:W3CDTF">2019-04-04T13:39:18Z</dcterms:modified>
</cp:coreProperties>
</file>